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1" r:id="rId6"/>
    <p:sldId id="263" r:id="rId7"/>
    <p:sldId id="264" r:id="rId8"/>
    <p:sldId id="266" r:id="rId9"/>
    <p:sldId id="267" r:id="rId10"/>
    <p:sldId id="268" r:id="rId11"/>
    <p:sldId id="269" r:id="rId12"/>
    <p:sldId id="270" r:id="rId13"/>
    <p:sldId id="271" r:id="rId14"/>
    <p:sldId id="272" r:id="rId15"/>
  </p:sldIdLst>
  <p:sldSz cx="24384000" cy="13716000"/>
  <p:notesSz cx="5143500" cy="9144000"/>
  <p:embeddedFontLst>
    <p:embeddedFont>
      <p:font typeface="OPPOSans-B" pitchFamily="18" charset="-122"/>
      <p:regular r:id="rId16"/>
    </p:embeddedFont>
    <p:embeddedFont>
      <p:font typeface="OPPOSans-R" pitchFamily="18" charset="-122"/>
      <p:regular r:id="rId17"/>
    </p:embeddedFont>
    <p:embeddedFont>
      <p:font typeface="SourceHanSansSC-Regular" panose="020B0500000000000000" pitchFamily="34" charset="-128"/>
      <p:regular r:id="rId18"/>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26"/>
    <p:restoredTop sz="94607"/>
  </p:normalViewPr>
  <p:slideViewPr>
    <p:cSldViewPr snapToGrid="0" snapToObjects="1">
      <p:cViewPr varScale="1">
        <p:scale>
          <a:sx n="62" d="100"/>
          <a:sy n="62" d="100"/>
        </p:scale>
        <p:origin x="27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9101" name="image 101"/>
          <p:cNvPicPr>
            <a:picLocks noChangeAspect="1"/>
          </p:cNvPicPr>
          <p:nvPr/>
        </p:nvPicPr>
        <p:blipFill>
          <a:blip r:embed="rId2"/>
          <a:srcRect/>
          <a:stretch>
            <a:fillRect/>
          </a:stretch>
        </p:blipFill>
        <p:spPr>
          <a:xfrm>
            <a:off x="0" y="3594100"/>
            <a:ext cx="24384000" cy="7632700"/>
          </a:xfrm>
          <a:prstGeom prst="rect">
            <a:avLst/>
          </a:prstGeom>
        </p:spPr>
      </p:pic>
      <p:pic>
        <p:nvPicPr>
          <p:cNvPr id="9102" name="image 102"/>
          <p:cNvPicPr>
            <a:picLocks noChangeAspect="1"/>
          </p:cNvPicPr>
          <p:nvPr/>
        </p:nvPicPr>
        <p:blipFill>
          <a:blip r:embed="rId3">
            <a:alphaModFix amt="15000"/>
          </a:blip>
          <a:srcRect/>
          <a:stretch>
            <a:fillRect/>
          </a:stretch>
        </p:blipFill>
        <p:spPr>
          <a:xfrm>
            <a:off x="0" y="3594100"/>
            <a:ext cx="24384000" cy="7632700"/>
          </a:xfrm>
          <a:prstGeom prst="rect">
            <a:avLst/>
          </a:prstGeom>
        </p:spPr>
      </p:pic>
      <p:pic>
        <p:nvPicPr>
          <p:cNvPr id="9103" name="image 103"/>
          <p:cNvPicPr>
            <a:picLocks noChangeAspect="1"/>
          </p:cNvPicPr>
          <p:nvPr/>
        </p:nvPicPr>
        <p:blipFill>
          <a:blip r:embed="rId4"/>
          <a:srcRect/>
          <a:stretch>
            <a:fillRect/>
          </a:stretch>
        </p:blipFill>
        <p:spPr>
          <a:xfrm>
            <a:off x="10750550" y="1498600"/>
            <a:ext cx="2882900" cy="2882900"/>
          </a:xfrm>
          <a:prstGeom prst="rect">
            <a:avLst/>
          </a:prstGeom>
        </p:spPr>
      </p:pic>
      <p:sp>
        <p:nvSpPr>
          <p:cNvPr id="105" name="Object 105"/>
          <p:cNvSpPr txBox="1"/>
          <p:nvPr/>
        </p:nvSpPr>
        <p:spPr>
          <a:xfrm>
            <a:off x="863600" y="12372975"/>
            <a:ext cx="22674640" cy="457560"/>
          </a:xfrm>
          <a:prstGeom prst="rect">
            <a:avLst/>
          </a:prstGeom>
        </p:spPr>
        <p:txBody>
          <a:bodyPr vert="horz" lIns="0" tIns="0" rIns="0" bIns="0" rtlCol="0" anchor="t" anchorCtr="0">
            <a:noAutofit/>
          </a:bodyPr>
          <a:lstStyle/>
          <a:p>
            <a:pPr algn="ctr">
              <a:lnSpc>
                <a:spcPct val="100000"/>
              </a:lnSpc>
            </a:pPr>
            <a:r>
              <a:rPr lang="zh-CN" sz="3000" b="0" i="0" dirty="0">
                <a:solidFill>
                  <a:srgbClr val="535353"/>
                </a:solidFill>
                <a:latin typeface="OPPOSans-R"/>
                <a:ea typeface="OPPOSans-R"/>
              </a:rPr>
              <a:t>专业：</a:t>
            </a:r>
            <a:r>
              <a:rPr lang="zh-CN" altLang="en-US" sz="3000" b="0" i="0" dirty="0">
                <a:solidFill>
                  <a:srgbClr val="535353"/>
                </a:solidFill>
                <a:latin typeface="OPPOSans-R"/>
                <a:ea typeface="OPPOSans-R"/>
              </a:rPr>
              <a:t>文学院新闻</a:t>
            </a:r>
            <a:r>
              <a:rPr lang="en-US" altLang="zh-CN" sz="3000" b="0" i="0" dirty="0">
                <a:solidFill>
                  <a:srgbClr val="535353"/>
                </a:solidFill>
                <a:latin typeface="OPPOSans-R"/>
                <a:ea typeface="OPPOSans-R"/>
              </a:rPr>
              <a:t>181</a:t>
            </a:r>
            <a:r>
              <a:rPr lang="zh-CN" sz="3000" b="0" i="0" dirty="0">
                <a:solidFill>
                  <a:srgbClr val="535353"/>
                </a:solidFill>
                <a:latin typeface="OPPOSans-R"/>
                <a:ea typeface="OPPOSans-R"/>
              </a:rPr>
              <a:t>              指导教师：</a:t>
            </a:r>
            <a:r>
              <a:rPr lang="zh-CN" altLang="en-US" sz="3000" b="0" i="0" dirty="0">
                <a:solidFill>
                  <a:srgbClr val="535353"/>
                </a:solidFill>
                <a:latin typeface="OPPOSans-R"/>
                <a:ea typeface="OPPOSans-R"/>
              </a:rPr>
              <a:t>吉凯熙</a:t>
            </a:r>
            <a:r>
              <a:rPr lang="zh-CN" sz="3000" b="0" i="0" dirty="0">
                <a:solidFill>
                  <a:srgbClr val="535353"/>
                </a:solidFill>
                <a:latin typeface="OPPOSans-R"/>
                <a:ea typeface="OPPOSans-R"/>
              </a:rPr>
              <a:t>              学号：20</a:t>
            </a:r>
            <a:r>
              <a:rPr lang="en-US" altLang="zh-CN" sz="3000" b="0" i="0" dirty="0">
                <a:solidFill>
                  <a:srgbClr val="535353"/>
                </a:solidFill>
                <a:latin typeface="OPPOSans-R"/>
                <a:ea typeface="OPPOSans-R"/>
              </a:rPr>
              <a:t>18001</a:t>
            </a:r>
            <a:r>
              <a:rPr lang="zh-CN" sz="3000" b="0" i="0" dirty="0">
                <a:solidFill>
                  <a:srgbClr val="535353"/>
                </a:solidFill>
                <a:latin typeface="OPPOSans-R"/>
                <a:ea typeface="OPPOSans-R"/>
              </a:rPr>
              <a:t>              答辩人：</a:t>
            </a:r>
            <a:r>
              <a:rPr lang="en-US" altLang="zh-CN" sz="3000" b="0" i="0" dirty="0">
                <a:solidFill>
                  <a:srgbClr val="535353"/>
                </a:solidFill>
                <a:latin typeface="OPPOSans-R"/>
                <a:ea typeface="OPPOSans-R"/>
              </a:rPr>
              <a:t>XXX</a:t>
            </a:r>
            <a:endParaRPr lang="zh-CN" altLang="en-US" dirty="0"/>
          </a:p>
        </p:txBody>
      </p:sp>
      <p:sp>
        <p:nvSpPr>
          <p:cNvPr id="106" name="Object 106"/>
          <p:cNvSpPr txBox="1"/>
          <p:nvPr/>
        </p:nvSpPr>
        <p:spPr>
          <a:xfrm>
            <a:off x="1714500" y="5600700"/>
            <a:ext cx="20971500" cy="1830240"/>
          </a:xfrm>
          <a:prstGeom prst="rect">
            <a:avLst/>
          </a:prstGeom>
        </p:spPr>
        <p:txBody>
          <a:bodyPr vert="horz" lIns="0" tIns="0" rIns="0" bIns="0" rtlCol="0" anchor="t" anchorCtr="0">
            <a:noAutofit/>
          </a:bodyPr>
          <a:lstStyle/>
          <a:p>
            <a:pPr algn="ctr">
              <a:lnSpc>
                <a:spcPct val="100000"/>
              </a:lnSpc>
            </a:pPr>
            <a:r>
              <a:rPr lang="zh-CN" sz="12000" b="0" i="0" spc="2400" dirty="0">
                <a:solidFill>
                  <a:srgbClr val="FFFFFF"/>
                </a:solidFill>
                <a:latin typeface="OPPOSans-B"/>
                <a:ea typeface="OPPOSans-B"/>
              </a:rPr>
              <a:t>毕业论文答辩</a:t>
            </a:r>
            <a:endParaRPr lang="zh-CN" altLang="en-US"/>
          </a:p>
        </p:txBody>
      </p:sp>
      <p:sp>
        <p:nvSpPr>
          <p:cNvPr id="107" name="Object 107"/>
          <p:cNvSpPr txBox="1"/>
          <p:nvPr/>
        </p:nvSpPr>
        <p:spPr>
          <a:xfrm>
            <a:off x="1517649" y="7642859"/>
            <a:ext cx="21365510" cy="737179"/>
          </a:xfrm>
          <a:prstGeom prst="rect">
            <a:avLst/>
          </a:prstGeom>
        </p:spPr>
        <p:txBody>
          <a:bodyPr vert="horz" lIns="0" tIns="0" rIns="0" bIns="0" rtlCol="0" anchor="t" anchorCtr="0">
            <a:noAutofit/>
          </a:bodyPr>
          <a:lstStyle/>
          <a:p>
            <a:pPr algn="ctr">
              <a:lnSpc>
                <a:spcPct val="100000"/>
              </a:lnSpc>
            </a:pPr>
            <a:r>
              <a:rPr lang="zh-CN" altLang="en-US" sz="4800" b="0" i="0" spc="768" dirty="0">
                <a:solidFill>
                  <a:srgbClr val="FFFFFF"/>
                </a:solidFill>
                <a:latin typeface="OPPOSans-R"/>
                <a:ea typeface="OPPOSans-R"/>
              </a:rPr>
              <a:t>中国优秀纪录片的跨文化传播策略研究</a:t>
            </a:r>
            <a:endParaRPr lang="zh-CN" altLang="en-US" dirty="0"/>
          </a:p>
        </p:txBody>
      </p:sp>
      <p:pic>
        <p:nvPicPr>
          <p:cNvPr id="3" name="图片 2">
            <a:extLst>
              <a:ext uri="{FF2B5EF4-FFF2-40B4-BE49-F238E27FC236}">
                <a16:creationId xmlns:a16="http://schemas.microsoft.com/office/drawing/2014/main" id="{DA7AFD53-BCBC-65C3-22EA-DF894C7C6ADF}"/>
              </a:ext>
            </a:extLst>
          </p:cNvPr>
          <p:cNvPicPr>
            <a:picLocks noChangeAspect="1"/>
          </p:cNvPicPr>
          <p:nvPr/>
        </p:nvPicPr>
        <p:blipFill>
          <a:blip r:embed="rId5"/>
          <a:stretch>
            <a:fillRect/>
          </a:stretch>
        </p:blipFill>
        <p:spPr>
          <a:xfrm>
            <a:off x="10977700" y="1288161"/>
            <a:ext cx="2428600" cy="234288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91301" name="image 1301"/>
          <p:cNvPicPr>
            <a:picLocks noChangeAspect="1"/>
          </p:cNvPicPr>
          <p:nvPr/>
        </p:nvPicPr>
        <p:blipFill>
          <a:blip r:embed="rId2"/>
          <a:srcRect/>
          <a:stretch>
            <a:fillRect/>
          </a:stretch>
        </p:blipFill>
        <p:spPr>
          <a:xfrm>
            <a:off x="1727200" y="2438400"/>
            <a:ext cx="20802600" cy="9715500"/>
          </a:xfrm>
          <a:prstGeom prst="rect">
            <a:avLst/>
          </a:prstGeom>
        </p:spPr>
      </p:pic>
      <p:sp>
        <p:nvSpPr>
          <p:cNvPr id="1302" name="Object 1302"/>
          <p:cNvSpPr txBox="1"/>
          <p:nvPr/>
        </p:nvSpPr>
        <p:spPr>
          <a:xfrm>
            <a:off x="11734800" y="7045959"/>
            <a:ext cx="1398100" cy="737179"/>
          </a:xfrm>
          <a:prstGeom prst="rect">
            <a:avLst/>
          </a:prstGeom>
        </p:spPr>
        <p:txBody>
          <a:bodyPr vert="horz" lIns="0" tIns="0" rIns="0" bIns="0" rtlCol="0" anchor="t" anchorCtr="0">
            <a:noAutofit/>
          </a:bodyPr>
          <a:lstStyle/>
          <a:p>
            <a:pPr algn="l">
              <a:lnSpc>
                <a:spcPct val="100000"/>
              </a:lnSpc>
            </a:pPr>
            <a:r>
              <a:rPr lang="zh-CN" sz="4800" b="1" i="0" dirty="0">
                <a:solidFill>
                  <a:srgbClr val="FFFFFF"/>
                </a:solidFill>
                <a:latin typeface="SourceHanSansSC-Regular"/>
                <a:ea typeface="SourceHanSansSC-Regular"/>
              </a:rPr>
              <a:t>01</a:t>
            </a:r>
            <a:endParaRPr lang="zh-CN" altLang="en-US"/>
          </a:p>
        </p:txBody>
      </p:sp>
      <p:sp>
        <p:nvSpPr>
          <p:cNvPr id="1303" name="Object 1303"/>
          <p:cNvSpPr txBox="1"/>
          <p:nvPr/>
        </p:nvSpPr>
        <p:spPr>
          <a:xfrm>
            <a:off x="11696700" y="6918959"/>
            <a:ext cx="1398100" cy="737179"/>
          </a:xfrm>
          <a:prstGeom prst="rect">
            <a:avLst/>
          </a:prstGeom>
        </p:spPr>
        <p:txBody>
          <a:bodyPr vert="horz" lIns="0" tIns="0" rIns="0" bIns="0" rtlCol="0" anchor="t" anchorCtr="0">
            <a:noAutofit/>
          </a:bodyPr>
          <a:lstStyle/>
          <a:p>
            <a:pPr algn="l">
              <a:lnSpc>
                <a:spcPct val="100000"/>
              </a:lnSpc>
            </a:pPr>
            <a:r>
              <a:rPr lang="zh-CN" sz="4800" b="1" i="0" dirty="0">
                <a:solidFill>
                  <a:srgbClr val="FFFFFF"/>
                </a:solidFill>
                <a:latin typeface="SourceHanSansSC-Regular"/>
                <a:ea typeface="SourceHanSansSC-Regular"/>
              </a:rPr>
              <a:t>02</a:t>
            </a:r>
            <a:endParaRPr lang="zh-CN" altLang="en-US"/>
          </a:p>
        </p:txBody>
      </p:sp>
      <p:sp>
        <p:nvSpPr>
          <p:cNvPr id="1304" name="Object 1304"/>
          <p:cNvSpPr txBox="1"/>
          <p:nvPr/>
        </p:nvSpPr>
        <p:spPr>
          <a:xfrm>
            <a:off x="11696700" y="6918959"/>
            <a:ext cx="1398100" cy="737179"/>
          </a:xfrm>
          <a:prstGeom prst="rect">
            <a:avLst/>
          </a:prstGeom>
        </p:spPr>
        <p:txBody>
          <a:bodyPr vert="horz" lIns="0" tIns="0" rIns="0" bIns="0" rtlCol="0" anchor="t" anchorCtr="0">
            <a:noAutofit/>
          </a:bodyPr>
          <a:lstStyle/>
          <a:p>
            <a:pPr algn="l">
              <a:lnSpc>
                <a:spcPct val="100000"/>
              </a:lnSpc>
            </a:pPr>
            <a:r>
              <a:rPr lang="zh-CN" sz="4800" b="1" i="0" dirty="0">
                <a:solidFill>
                  <a:srgbClr val="FFFFFF"/>
                </a:solidFill>
                <a:latin typeface="SourceHanSansSC-Regular"/>
                <a:ea typeface="SourceHanSansSC-Regular"/>
              </a:rPr>
              <a:t>03</a:t>
            </a:r>
            <a:endParaRPr lang="zh-CN" altLang="en-US"/>
          </a:p>
        </p:txBody>
      </p:sp>
      <p:sp>
        <p:nvSpPr>
          <p:cNvPr id="1305" name="Object 1305"/>
          <p:cNvSpPr txBox="1"/>
          <p:nvPr/>
        </p:nvSpPr>
        <p:spPr>
          <a:xfrm>
            <a:off x="11684000" y="6918959"/>
            <a:ext cx="1398100" cy="737179"/>
          </a:xfrm>
          <a:prstGeom prst="rect">
            <a:avLst/>
          </a:prstGeom>
        </p:spPr>
        <p:txBody>
          <a:bodyPr vert="horz" lIns="0" tIns="0" rIns="0" bIns="0" rtlCol="0" anchor="t" anchorCtr="0">
            <a:noAutofit/>
          </a:bodyPr>
          <a:lstStyle/>
          <a:p>
            <a:pPr algn="l">
              <a:lnSpc>
                <a:spcPct val="100000"/>
              </a:lnSpc>
            </a:pPr>
            <a:r>
              <a:rPr lang="zh-CN" sz="4800" b="1" i="0" dirty="0">
                <a:solidFill>
                  <a:srgbClr val="FFFFFF"/>
                </a:solidFill>
                <a:latin typeface="SourceHanSansSC-Regular"/>
                <a:ea typeface="SourceHanSansSC-Regular"/>
              </a:rPr>
              <a:t>04</a:t>
            </a:r>
            <a:endParaRPr lang="zh-CN" altLang="en-US"/>
          </a:p>
        </p:txBody>
      </p:sp>
      <p:sp>
        <p:nvSpPr>
          <p:cNvPr id="1306" name="Object 1306"/>
          <p:cNvSpPr txBox="1"/>
          <p:nvPr/>
        </p:nvSpPr>
        <p:spPr>
          <a:xfrm>
            <a:off x="1676400" y="2934970"/>
            <a:ext cx="5490720" cy="546530"/>
          </a:xfrm>
          <a:prstGeom prst="rect">
            <a:avLst/>
          </a:prstGeom>
        </p:spPr>
        <p:txBody>
          <a:bodyPr vert="horz" lIns="0" tIns="0" rIns="0" bIns="0" rtlCol="0" anchor="t" anchorCtr="0">
            <a:noAutofit/>
          </a:bodyPr>
          <a:lstStyle/>
          <a:p>
            <a:pPr algn="l">
              <a:lnSpc>
                <a:spcPct val="100000"/>
              </a:lnSpc>
            </a:pPr>
            <a:r>
              <a:rPr lang="zh-CN" sz="3600" b="0" i="0" spc="360" dirty="0">
                <a:solidFill>
                  <a:srgbClr val="434343"/>
                </a:solidFill>
                <a:latin typeface="OPPOSans-B"/>
                <a:ea typeface="OPPOSans-B"/>
              </a:rPr>
              <a:t>文献阅读</a:t>
            </a:r>
            <a:endParaRPr lang="zh-CN" altLang="en-US"/>
          </a:p>
        </p:txBody>
      </p:sp>
      <p:sp>
        <p:nvSpPr>
          <p:cNvPr id="1307" name="Object 1307"/>
          <p:cNvSpPr txBox="1"/>
          <p:nvPr/>
        </p:nvSpPr>
        <p:spPr>
          <a:xfrm>
            <a:off x="1689100" y="3813175"/>
            <a:ext cx="8032720" cy="2440320"/>
          </a:xfrm>
          <a:prstGeom prst="rect">
            <a:avLst/>
          </a:prstGeom>
        </p:spPr>
        <p:txBody>
          <a:bodyPr vert="horz" lIns="0" tIns="0" rIns="0" bIns="0" rtlCol="0" anchor="t" anchorCtr="0">
            <a:noAutofit/>
          </a:bodyPr>
          <a:lstStyle/>
          <a:p>
            <a:pPr algn="l">
              <a:lnSpc>
                <a:spcPct val="133333"/>
              </a:lnSpc>
            </a:pPr>
            <a:r>
              <a:rPr lang="zh-CN" sz="3000" b="0" i="0" dirty="0">
                <a:solidFill>
                  <a:srgbClr val="898989"/>
                </a:solidFill>
                <a:latin typeface="OPPOSans-R"/>
                <a:ea typeface="OPPOSans-R"/>
              </a:rPr>
              <a:t>为了从总体上把握</a:t>
            </a:r>
            <a:r>
              <a:rPr lang="zh-CN" altLang="en-US" sz="3000" b="0" i="0" dirty="0">
                <a:solidFill>
                  <a:srgbClr val="898989"/>
                </a:solidFill>
                <a:latin typeface="OPPOSans-R"/>
                <a:ea typeface="OPPOSans-R"/>
              </a:rPr>
              <a:t>中国纪录片海外传播</a:t>
            </a:r>
            <a:r>
              <a:rPr lang="zh-CN" sz="3000" b="0" i="0" dirty="0">
                <a:solidFill>
                  <a:srgbClr val="898989"/>
                </a:solidFill>
                <a:latin typeface="OPPOSans-R"/>
                <a:ea typeface="OPPOSans-R"/>
              </a:rPr>
              <a:t>的研究进展 ，查阅大量的国内外文献，在对其进行深入、系统研究的基础上，找准本研究的切入点和拟解决的主要问题。 </a:t>
            </a:r>
            <a:endParaRPr lang="zh-CN" altLang="en-US" dirty="0"/>
          </a:p>
        </p:txBody>
      </p:sp>
      <p:sp>
        <p:nvSpPr>
          <p:cNvPr id="1308" name="Object 1308"/>
          <p:cNvSpPr txBox="1"/>
          <p:nvPr/>
        </p:nvSpPr>
        <p:spPr>
          <a:xfrm>
            <a:off x="14617700" y="2934970"/>
            <a:ext cx="5490720" cy="546530"/>
          </a:xfrm>
          <a:prstGeom prst="rect">
            <a:avLst/>
          </a:prstGeom>
        </p:spPr>
        <p:txBody>
          <a:bodyPr vert="horz" lIns="0" tIns="0" rIns="0" bIns="0" rtlCol="0" anchor="t" anchorCtr="0">
            <a:noAutofit/>
          </a:bodyPr>
          <a:lstStyle/>
          <a:p>
            <a:pPr algn="l">
              <a:lnSpc>
                <a:spcPct val="100000"/>
              </a:lnSpc>
            </a:pPr>
            <a:r>
              <a:rPr lang="zh-CN" sz="3600" b="0" i="0" spc="360" dirty="0">
                <a:solidFill>
                  <a:srgbClr val="434343"/>
                </a:solidFill>
                <a:latin typeface="OPPOSans-B"/>
                <a:ea typeface="OPPOSans-B"/>
              </a:rPr>
              <a:t>理论探讨</a:t>
            </a:r>
            <a:endParaRPr lang="zh-CN" altLang="en-US"/>
          </a:p>
        </p:txBody>
      </p:sp>
      <p:sp>
        <p:nvSpPr>
          <p:cNvPr id="1309" name="Object 1309"/>
          <p:cNvSpPr txBox="1"/>
          <p:nvPr/>
        </p:nvSpPr>
        <p:spPr>
          <a:xfrm>
            <a:off x="14566900" y="3813175"/>
            <a:ext cx="8032720" cy="1830240"/>
          </a:xfrm>
          <a:prstGeom prst="rect">
            <a:avLst/>
          </a:prstGeom>
        </p:spPr>
        <p:txBody>
          <a:bodyPr vert="horz" lIns="0" tIns="0" rIns="0" bIns="0" rtlCol="0" anchor="t" anchorCtr="0">
            <a:noAutofit/>
          </a:bodyPr>
          <a:lstStyle/>
          <a:p>
            <a:pPr algn="l">
              <a:lnSpc>
                <a:spcPct val="133333"/>
              </a:lnSpc>
            </a:pPr>
            <a:r>
              <a:rPr lang="zh-CN" sz="3000" b="0" i="0" dirty="0">
                <a:solidFill>
                  <a:srgbClr val="898989"/>
                </a:solidFill>
                <a:latin typeface="OPPOSans-R"/>
                <a:ea typeface="OPPOSans-R"/>
              </a:rPr>
              <a:t>结合本文的研究主题，在对相关文献进行研究的基础上，通过逻辑推理和理论分析， 建立相应的理论框架。</a:t>
            </a:r>
            <a:endParaRPr lang="zh-CN" altLang="en-US"/>
          </a:p>
        </p:txBody>
      </p:sp>
      <p:sp>
        <p:nvSpPr>
          <p:cNvPr id="13010" name="Object 13010"/>
          <p:cNvSpPr txBox="1"/>
          <p:nvPr/>
        </p:nvSpPr>
        <p:spPr>
          <a:xfrm>
            <a:off x="1676400" y="8192770"/>
            <a:ext cx="6126220" cy="546530"/>
          </a:xfrm>
          <a:prstGeom prst="rect">
            <a:avLst/>
          </a:prstGeom>
        </p:spPr>
        <p:txBody>
          <a:bodyPr vert="horz" lIns="0" tIns="0" rIns="0" bIns="0" rtlCol="0" anchor="t" anchorCtr="0">
            <a:noAutofit/>
          </a:bodyPr>
          <a:lstStyle/>
          <a:p>
            <a:pPr algn="l">
              <a:lnSpc>
                <a:spcPct val="100000"/>
              </a:lnSpc>
            </a:pPr>
            <a:r>
              <a:rPr lang="zh-CN" altLang="en-US" sz="3600" spc="360" dirty="0">
                <a:solidFill>
                  <a:srgbClr val="434343"/>
                </a:solidFill>
                <a:latin typeface="OPPOSans-B"/>
                <a:ea typeface="OPPOSans-B"/>
              </a:rPr>
              <a:t>比较</a:t>
            </a:r>
            <a:r>
              <a:rPr lang="zh-CN" sz="3600" b="0" i="0" spc="360" dirty="0">
                <a:solidFill>
                  <a:srgbClr val="434343"/>
                </a:solidFill>
                <a:latin typeface="OPPOSans-B"/>
                <a:ea typeface="OPPOSans-B"/>
              </a:rPr>
              <a:t>分析</a:t>
            </a:r>
            <a:endParaRPr lang="zh-CN" altLang="en-US" dirty="0"/>
          </a:p>
        </p:txBody>
      </p:sp>
      <p:sp>
        <p:nvSpPr>
          <p:cNvPr id="13011" name="Object 13011"/>
          <p:cNvSpPr txBox="1"/>
          <p:nvPr/>
        </p:nvSpPr>
        <p:spPr>
          <a:xfrm>
            <a:off x="1689100" y="9172575"/>
            <a:ext cx="8096270" cy="1220160"/>
          </a:xfrm>
          <a:prstGeom prst="rect">
            <a:avLst/>
          </a:prstGeom>
        </p:spPr>
        <p:txBody>
          <a:bodyPr vert="horz" lIns="0" tIns="0" rIns="0" bIns="0" rtlCol="0" anchor="t" anchorCtr="0">
            <a:noAutofit/>
          </a:bodyPr>
          <a:lstStyle/>
          <a:p>
            <a:pPr algn="l">
              <a:lnSpc>
                <a:spcPct val="133333"/>
              </a:lnSpc>
            </a:pPr>
            <a:r>
              <a:rPr lang="zh-CN" sz="3000" b="0" i="0" dirty="0">
                <a:solidFill>
                  <a:srgbClr val="898989"/>
                </a:solidFill>
                <a:latin typeface="OPPOSans-R"/>
                <a:ea typeface="OPPOSans-R"/>
              </a:rPr>
              <a:t>结合</a:t>
            </a:r>
            <a:r>
              <a:rPr lang="zh-CN" altLang="en-US" sz="3000" b="0" i="0" dirty="0">
                <a:solidFill>
                  <a:srgbClr val="898989"/>
                </a:solidFill>
                <a:latin typeface="OPPOSans-R"/>
                <a:ea typeface="OPPOSans-R"/>
              </a:rPr>
              <a:t>成功案例典型进行</a:t>
            </a:r>
            <a:r>
              <a:rPr lang="zh-CN" sz="3000" b="0" i="0" dirty="0">
                <a:solidFill>
                  <a:srgbClr val="898989"/>
                </a:solidFill>
                <a:latin typeface="OPPOSans-R"/>
                <a:ea typeface="OPPOSans-R"/>
              </a:rPr>
              <a:t>分析， 探讨有助于解决</a:t>
            </a:r>
            <a:r>
              <a:rPr lang="zh-CN" altLang="en-US" sz="3000" b="0" i="0" dirty="0">
                <a:solidFill>
                  <a:srgbClr val="898989"/>
                </a:solidFill>
                <a:latin typeface="OPPOSans-R"/>
                <a:ea typeface="OPPOSans-R"/>
              </a:rPr>
              <a:t>跨文化传播效果不佳</a:t>
            </a:r>
            <a:r>
              <a:rPr lang="zh-CN" sz="3000" b="0" i="0" dirty="0">
                <a:solidFill>
                  <a:srgbClr val="898989"/>
                </a:solidFill>
                <a:latin typeface="OPPOSans-R"/>
                <a:ea typeface="OPPOSans-R"/>
              </a:rPr>
              <a:t>的</a:t>
            </a:r>
            <a:r>
              <a:rPr lang="zh-CN" altLang="en-US" sz="3000" b="0" i="0" dirty="0">
                <a:solidFill>
                  <a:srgbClr val="898989"/>
                </a:solidFill>
                <a:latin typeface="OPPOSans-R"/>
                <a:ea typeface="OPPOSans-R"/>
              </a:rPr>
              <a:t>最佳途径。</a:t>
            </a:r>
            <a:r>
              <a:rPr lang="zh-CN" sz="3000" b="0" i="0" dirty="0">
                <a:solidFill>
                  <a:srgbClr val="898989"/>
                </a:solidFill>
                <a:latin typeface="OPPOSans-R"/>
                <a:ea typeface="OPPOSans-R"/>
              </a:rPr>
              <a:t> </a:t>
            </a:r>
            <a:endParaRPr lang="zh-CN" altLang="en-US" dirty="0"/>
          </a:p>
        </p:txBody>
      </p:sp>
      <p:sp>
        <p:nvSpPr>
          <p:cNvPr id="13012" name="Object 13012"/>
          <p:cNvSpPr txBox="1"/>
          <p:nvPr/>
        </p:nvSpPr>
        <p:spPr>
          <a:xfrm>
            <a:off x="14617700" y="8192770"/>
            <a:ext cx="5617820" cy="546530"/>
          </a:xfrm>
          <a:prstGeom prst="rect">
            <a:avLst/>
          </a:prstGeom>
        </p:spPr>
        <p:txBody>
          <a:bodyPr vert="horz" lIns="0" tIns="0" rIns="0" bIns="0" rtlCol="0" anchor="t" anchorCtr="0">
            <a:noAutofit/>
          </a:bodyPr>
          <a:lstStyle/>
          <a:p>
            <a:pPr algn="l">
              <a:lnSpc>
                <a:spcPct val="100000"/>
              </a:lnSpc>
            </a:pPr>
            <a:r>
              <a:rPr lang="zh-CN" sz="3600" b="0" i="0" spc="360" dirty="0">
                <a:solidFill>
                  <a:srgbClr val="434343"/>
                </a:solidFill>
                <a:latin typeface="OPPOSans-B"/>
                <a:ea typeface="OPPOSans-B"/>
              </a:rPr>
              <a:t>理论完善</a:t>
            </a:r>
            <a:endParaRPr lang="zh-CN" altLang="en-US" dirty="0"/>
          </a:p>
        </p:txBody>
      </p:sp>
      <p:sp>
        <p:nvSpPr>
          <p:cNvPr id="13013" name="Object 13013"/>
          <p:cNvSpPr txBox="1"/>
          <p:nvPr/>
        </p:nvSpPr>
        <p:spPr>
          <a:xfrm>
            <a:off x="14566900" y="9172575"/>
            <a:ext cx="8032720" cy="2440320"/>
          </a:xfrm>
          <a:prstGeom prst="rect">
            <a:avLst/>
          </a:prstGeom>
        </p:spPr>
        <p:txBody>
          <a:bodyPr vert="horz" lIns="0" tIns="0" rIns="0" bIns="0" rtlCol="0" anchor="t" anchorCtr="0">
            <a:noAutofit/>
          </a:bodyPr>
          <a:lstStyle/>
          <a:p>
            <a:pPr algn="l">
              <a:lnSpc>
                <a:spcPct val="133333"/>
              </a:lnSpc>
            </a:pPr>
            <a:r>
              <a:rPr lang="zh-CN" sz="3000" b="0" i="0" dirty="0">
                <a:solidFill>
                  <a:srgbClr val="898989"/>
                </a:solidFill>
                <a:latin typeface="OPPOSans-R"/>
                <a:ea typeface="OPPOSans-R"/>
              </a:rPr>
              <a:t>对研究结果进行分析， 并探讨产生结果的原因，再与国内外其他学者的研究结果进行比较， 最后针对</a:t>
            </a:r>
            <a:r>
              <a:rPr lang="zh-CN" altLang="en-US" sz="3000" b="0" i="0" dirty="0">
                <a:solidFill>
                  <a:srgbClr val="898989"/>
                </a:solidFill>
                <a:latin typeface="OPPOSans-R"/>
                <a:ea typeface="OPPOSans-R"/>
              </a:rPr>
              <a:t>中国纪录片传播</a:t>
            </a:r>
            <a:r>
              <a:rPr lang="zh-CN" sz="3000" b="0" i="0" dirty="0">
                <a:solidFill>
                  <a:srgbClr val="898989"/>
                </a:solidFill>
                <a:latin typeface="OPPOSans-R"/>
                <a:ea typeface="OPPOSans-R"/>
              </a:rPr>
              <a:t>现状提出合理建议。</a:t>
            </a:r>
            <a:endParaRPr lang="zh-CN" altLang="en-US" dirty="0"/>
          </a:p>
        </p:txBody>
      </p:sp>
      <p:pic>
        <p:nvPicPr>
          <p:cNvPr id="913014" name="image 13014"/>
          <p:cNvPicPr>
            <a:picLocks noChangeAspect="1"/>
          </p:cNvPicPr>
          <p:nvPr/>
        </p:nvPicPr>
        <p:blipFill>
          <a:blip r:embed="rId3"/>
          <a:srcRect/>
          <a:stretch>
            <a:fillRect/>
          </a:stretch>
        </p:blipFill>
        <p:spPr>
          <a:xfrm>
            <a:off x="12192000" y="7200900"/>
            <a:ext cx="1600200" cy="1600200"/>
          </a:xfrm>
          <a:prstGeom prst="rect">
            <a:avLst/>
          </a:prstGeom>
        </p:spPr>
      </p:pic>
      <p:pic>
        <p:nvPicPr>
          <p:cNvPr id="913015" name="image 13015"/>
          <p:cNvPicPr>
            <a:picLocks noChangeAspect="1"/>
          </p:cNvPicPr>
          <p:nvPr/>
        </p:nvPicPr>
        <p:blipFill>
          <a:blip r:embed="rId4"/>
          <a:srcRect/>
          <a:stretch>
            <a:fillRect/>
          </a:stretch>
        </p:blipFill>
        <p:spPr>
          <a:xfrm>
            <a:off x="12192000" y="5511800"/>
            <a:ext cx="1600200" cy="1600200"/>
          </a:xfrm>
          <a:prstGeom prst="rect">
            <a:avLst/>
          </a:prstGeom>
        </p:spPr>
      </p:pic>
      <p:pic>
        <p:nvPicPr>
          <p:cNvPr id="913016" name="image 13016"/>
          <p:cNvPicPr>
            <a:picLocks noChangeAspect="1"/>
          </p:cNvPicPr>
          <p:nvPr/>
        </p:nvPicPr>
        <p:blipFill>
          <a:blip r:embed="rId5"/>
          <a:srcRect/>
          <a:stretch>
            <a:fillRect/>
          </a:stretch>
        </p:blipFill>
        <p:spPr>
          <a:xfrm>
            <a:off x="10502900" y="5511800"/>
            <a:ext cx="1600200" cy="1600200"/>
          </a:xfrm>
          <a:prstGeom prst="rect">
            <a:avLst/>
          </a:prstGeom>
        </p:spPr>
      </p:pic>
      <p:pic>
        <p:nvPicPr>
          <p:cNvPr id="913017" name="image 13017"/>
          <p:cNvPicPr>
            <a:picLocks noChangeAspect="1"/>
          </p:cNvPicPr>
          <p:nvPr/>
        </p:nvPicPr>
        <p:blipFill>
          <a:blip r:embed="rId6"/>
          <a:srcRect/>
          <a:stretch>
            <a:fillRect/>
          </a:stretch>
        </p:blipFill>
        <p:spPr>
          <a:xfrm>
            <a:off x="10502900" y="7200900"/>
            <a:ext cx="1600200" cy="1600200"/>
          </a:xfrm>
          <a:prstGeom prst="rect">
            <a:avLst/>
          </a:prstGeom>
        </p:spPr>
      </p:pic>
      <p:sp>
        <p:nvSpPr>
          <p:cNvPr id="13018" name="Object 13018"/>
          <p:cNvSpPr txBox="1"/>
          <p:nvPr/>
        </p:nvSpPr>
        <p:spPr>
          <a:xfrm>
            <a:off x="10812783" y="6057106"/>
            <a:ext cx="1347260" cy="927830"/>
          </a:xfrm>
          <a:prstGeom prst="rect">
            <a:avLst/>
          </a:prstGeom>
        </p:spPr>
        <p:txBody>
          <a:bodyPr vert="horz" lIns="0" tIns="0" rIns="0" bIns="0" rtlCol="0" anchor="t" anchorCtr="0">
            <a:noAutofit/>
          </a:bodyPr>
          <a:lstStyle/>
          <a:p>
            <a:pPr algn="ctr">
              <a:lnSpc>
                <a:spcPct val="101666"/>
              </a:lnSpc>
            </a:pPr>
            <a:r>
              <a:rPr lang="zh-CN" sz="6000" b="0" i="0" spc="600" dirty="0">
                <a:solidFill>
                  <a:srgbClr val="FFFFFF"/>
                </a:solidFill>
                <a:latin typeface="OPPOSans-R"/>
                <a:ea typeface="OPPOSans-R"/>
              </a:rPr>
              <a:t>1</a:t>
            </a:r>
            <a:endParaRPr lang="zh-CN" altLang="en-US"/>
          </a:p>
        </p:txBody>
      </p:sp>
      <p:sp>
        <p:nvSpPr>
          <p:cNvPr id="13019" name="Object 13019"/>
          <p:cNvSpPr txBox="1"/>
          <p:nvPr/>
        </p:nvSpPr>
        <p:spPr>
          <a:xfrm>
            <a:off x="12082783" y="6058251"/>
            <a:ext cx="1347260" cy="927830"/>
          </a:xfrm>
          <a:prstGeom prst="rect">
            <a:avLst/>
          </a:prstGeom>
        </p:spPr>
        <p:txBody>
          <a:bodyPr vert="horz" lIns="0" tIns="0" rIns="0" bIns="0" rtlCol="0" anchor="t" anchorCtr="0">
            <a:noAutofit/>
          </a:bodyPr>
          <a:lstStyle/>
          <a:p>
            <a:pPr algn="ctr">
              <a:lnSpc>
                <a:spcPct val="101666"/>
              </a:lnSpc>
            </a:pPr>
            <a:r>
              <a:rPr lang="zh-CN" sz="6000" b="0" i="0" spc="600" dirty="0">
                <a:solidFill>
                  <a:srgbClr val="FFFFFF"/>
                </a:solidFill>
                <a:latin typeface="OPPOSans-R"/>
                <a:ea typeface="OPPOSans-R"/>
              </a:rPr>
              <a:t>2</a:t>
            </a:r>
            <a:endParaRPr lang="zh-CN" altLang="en-US"/>
          </a:p>
        </p:txBody>
      </p:sp>
      <p:sp>
        <p:nvSpPr>
          <p:cNvPr id="13020" name="Object 13020"/>
          <p:cNvSpPr txBox="1"/>
          <p:nvPr/>
        </p:nvSpPr>
        <p:spPr>
          <a:xfrm>
            <a:off x="10831833" y="7315551"/>
            <a:ext cx="1347260" cy="927830"/>
          </a:xfrm>
          <a:prstGeom prst="rect">
            <a:avLst/>
          </a:prstGeom>
        </p:spPr>
        <p:txBody>
          <a:bodyPr vert="horz" lIns="0" tIns="0" rIns="0" bIns="0" rtlCol="0" anchor="t" anchorCtr="0">
            <a:noAutofit/>
          </a:bodyPr>
          <a:lstStyle/>
          <a:p>
            <a:pPr algn="ctr">
              <a:lnSpc>
                <a:spcPct val="101666"/>
              </a:lnSpc>
            </a:pPr>
            <a:r>
              <a:rPr lang="zh-CN" sz="6000" b="0" i="0" spc="600" dirty="0">
                <a:solidFill>
                  <a:srgbClr val="FFFFFF"/>
                </a:solidFill>
                <a:latin typeface="OPPOSans-R"/>
                <a:ea typeface="OPPOSans-R"/>
              </a:rPr>
              <a:t>3</a:t>
            </a:r>
            <a:endParaRPr lang="zh-CN" altLang="en-US"/>
          </a:p>
        </p:txBody>
      </p:sp>
      <p:sp>
        <p:nvSpPr>
          <p:cNvPr id="13021" name="Object 13021"/>
          <p:cNvSpPr txBox="1"/>
          <p:nvPr/>
        </p:nvSpPr>
        <p:spPr>
          <a:xfrm>
            <a:off x="12082783" y="7314406"/>
            <a:ext cx="1347260" cy="927830"/>
          </a:xfrm>
          <a:prstGeom prst="rect">
            <a:avLst/>
          </a:prstGeom>
        </p:spPr>
        <p:txBody>
          <a:bodyPr vert="horz" lIns="0" tIns="0" rIns="0" bIns="0" rtlCol="0" anchor="t" anchorCtr="0">
            <a:noAutofit/>
          </a:bodyPr>
          <a:lstStyle/>
          <a:p>
            <a:pPr algn="ctr">
              <a:lnSpc>
                <a:spcPct val="101666"/>
              </a:lnSpc>
            </a:pPr>
            <a:r>
              <a:rPr lang="zh-CN" sz="6000" b="0" i="0" spc="600" dirty="0">
                <a:solidFill>
                  <a:srgbClr val="FFFFFF"/>
                </a:solidFill>
                <a:latin typeface="OPPOSans-R"/>
                <a:ea typeface="OPPOSans-R"/>
              </a:rPr>
              <a:t>4</a:t>
            </a:r>
            <a:endParaRPr lang="zh-CN" altLang="en-US"/>
          </a:p>
        </p:txBody>
      </p:sp>
      <p:sp>
        <p:nvSpPr>
          <p:cNvPr id="13022" name="Object 13022"/>
          <p:cNvSpPr txBox="1"/>
          <p:nvPr/>
        </p:nvSpPr>
        <p:spPr>
          <a:xfrm>
            <a:off x="1676400" y="732790"/>
            <a:ext cx="5096710" cy="1194740"/>
          </a:xfrm>
          <a:prstGeom prst="rect">
            <a:avLst/>
          </a:prstGeom>
        </p:spPr>
        <p:txBody>
          <a:bodyPr vert="horz" lIns="0" tIns="0" rIns="0" bIns="0" rtlCol="0" anchor="t" anchorCtr="0">
            <a:noAutofit/>
          </a:bodyPr>
          <a:lstStyle/>
          <a:p>
            <a:pPr algn="l">
              <a:lnSpc>
                <a:spcPct val="110833"/>
              </a:lnSpc>
            </a:pPr>
            <a:r>
              <a:rPr lang="zh-CN" sz="3600" b="0" i="0" spc="360" dirty="0">
                <a:solidFill>
                  <a:srgbClr val="313131"/>
                </a:solidFill>
                <a:latin typeface="OPPOSans-B"/>
                <a:ea typeface="OPPOSans-B"/>
              </a:rPr>
              <a:t>2.2</a:t>
            </a:r>
            <a:endParaRPr lang="zh-CN" altLang="en-US" sz="3600"/>
          </a:p>
          <a:p>
            <a:pPr algn="l">
              <a:lnSpc>
                <a:spcPct val="110833"/>
              </a:lnSpc>
            </a:pPr>
            <a:r>
              <a:rPr lang="zh-CN" sz="3600" b="0" i="0" spc="360" dirty="0">
                <a:solidFill>
                  <a:srgbClr val="313131"/>
                </a:solidFill>
                <a:latin typeface="OPPOSans-B"/>
                <a:ea typeface="OPPOSans-B"/>
              </a:rPr>
              <a:t>研究方案 </a:t>
            </a:r>
            <a:endParaRPr lang="zh-CN" altLang="en-US"/>
          </a:p>
        </p:txBody>
      </p:sp>
      <p:pic>
        <p:nvPicPr>
          <p:cNvPr id="913023" name="image 13023"/>
          <p:cNvPicPr>
            <a:picLocks noChangeAspect="1"/>
          </p:cNvPicPr>
          <p:nvPr/>
        </p:nvPicPr>
        <p:blipFill>
          <a:blip r:embed="rId7"/>
          <a:srcRect/>
          <a:stretch>
            <a:fillRect/>
          </a:stretch>
        </p:blipFill>
        <p:spPr>
          <a:xfrm>
            <a:off x="0" y="698500"/>
            <a:ext cx="1308100" cy="1143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91401" name="image 1401"/>
          <p:cNvPicPr>
            <a:picLocks noChangeAspect="1"/>
          </p:cNvPicPr>
          <p:nvPr/>
        </p:nvPicPr>
        <p:blipFill>
          <a:blip r:embed="rId2"/>
          <a:srcRect/>
          <a:stretch>
            <a:fillRect/>
          </a:stretch>
        </p:blipFill>
        <p:spPr>
          <a:xfrm>
            <a:off x="0" y="4114800"/>
            <a:ext cx="9258300" cy="4953000"/>
          </a:xfrm>
          <a:prstGeom prst="rect">
            <a:avLst/>
          </a:prstGeom>
        </p:spPr>
      </p:pic>
      <p:sp>
        <p:nvSpPr>
          <p:cNvPr id="1402" name="Object 1402"/>
          <p:cNvSpPr txBox="1"/>
          <p:nvPr/>
        </p:nvSpPr>
        <p:spPr>
          <a:xfrm>
            <a:off x="1587500" y="5667375"/>
            <a:ext cx="3749450" cy="1677720"/>
          </a:xfrm>
          <a:prstGeom prst="rect">
            <a:avLst/>
          </a:prstGeom>
        </p:spPr>
        <p:txBody>
          <a:bodyPr vert="horz" lIns="0" tIns="0" rIns="0" bIns="0" rtlCol="0" anchor="t" anchorCtr="0">
            <a:noAutofit/>
          </a:bodyPr>
          <a:lstStyle/>
          <a:p>
            <a:pPr algn="l">
              <a:lnSpc>
                <a:spcPct val="100000"/>
              </a:lnSpc>
            </a:pPr>
            <a:r>
              <a:rPr lang="zh-CN" sz="11000" b="0" i="0" dirty="0">
                <a:solidFill>
                  <a:srgbClr val="FFFFFF"/>
                </a:solidFill>
                <a:latin typeface="OPPOSans-B"/>
                <a:ea typeface="OPPOSans-B"/>
              </a:rPr>
              <a:t>03</a:t>
            </a:r>
            <a:endParaRPr lang="zh-CN" altLang="en-US"/>
          </a:p>
        </p:txBody>
      </p:sp>
      <p:sp>
        <p:nvSpPr>
          <p:cNvPr id="1403" name="Object 1403"/>
          <p:cNvSpPr txBox="1"/>
          <p:nvPr/>
        </p:nvSpPr>
        <p:spPr>
          <a:xfrm>
            <a:off x="1536700" y="7321550"/>
            <a:ext cx="6088090" cy="915120"/>
          </a:xfrm>
          <a:prstGeom prst="rect">
            <a:avLst/>
          </a:prstGeom>
        </p:spPr>
        <p:txBody>
          <a:bodyPr vert="horz" lIns="0" tIns="0" rIns="0" bIns="0" rtlCol="0" anchor="t" anchorCtr="0">
            <a:noAutofit/>
          </a:bodyPr>
          <a:lstStyle/>
          <a:p>
            <a:pPr algn="l">
              <a:lnSpc>
                <a:spcPct val="100000"/>
              </a:lnSpc>
            </a:pPr>
            <a:r>
              <a:rPr lang="zh-CN" sz="6000" b="0" i="0" dirty="0">
                <a:solidFill>
                  <a:srgbClr val="FFFFFF"/>
                </a:solidFill>
                <a:latin typeface="OPPOSans-R"/>
                <a:ea typeface="OPPOSans-R"/>
              </a:rPr>
              <a:t>Part.three</a:t>
            </a:r>
            <a:endParaRPr lang="zh-CN" altLang="en-US"/>
          </a:p>
        </p:txBody>
      </p:sp>
      <p:pic>
        <p:nvPicPr>
          <p:cNvPr id="91404" name="image 1404"/>
          <p:cNvPicPr>
            <a:picLocks noChangeAspect="1"/>
          </p:cNvPicPr>
          <p:nvPr/>
        </p:nvPicPr>
        <p:blipFill>
          <a:blip r:embed="rId3"/>
          <a:srcRect/>
          <a:stretch>
            <a:fillRect/>
          </a:stretch>
        </p:blipFill>
        <p:spPr>
          <a:xfrm>
            <a:off x="1562100" y="4902200"/>
            <a:ext cx="3733800" cy="101600"/>
          </a:xfrm>
          <a:prstGeom prst="rect">
            <a:avLst/>
          </a:prstGeom>
        </p:spPr>
      </p:pic>
      <p:sp>
        <p:nvSpPr>
          <p:cNvPr id="1405" name="Object 1405"/>
          <p:cNvSpPr txBox="1"/>
          <p:nvPr/>
        </p:nvSpPr>
        <p:spPr>
          <a:xfrm>
            <a:off x="9994900" y="6064250"/>
            <a:ext cx="10930600" cy="915120"/>
          </a:xfrm>
          <a:prstGeom prst="rect">
            <a:avLst/>
          </a:prstGeom>
        </p:spPr>
        <p:txBody>
          <a:bodyPr vert="horz" lIns="0" tIns="0" rIns="0" bIns="0" rtlCol="0" anchor="t" anchorCtr="0">
            <a:noAutofit/>
          </a:bodyPr>
          <a:lstStyle/>
          <a:p>
            <a:pPr algn="l">
              <a:lnSpc>
                <a:spcPct val="100000"/>
              </a:lnSpc>
            </a:pPr>
            <a:r>
              <a:rPr lang="zh-CN" sz="6000" b="0" i="0" spc="600" dirty="0">
                <a:solidFill>
                  <a:srgbClr val="313131"/>
                </a:solidFill>
                <a:latin typeface="OPPOSans-B"/>
                <a:ea typeface="OPPOSans-B"/>
              </a:rPr>
              <a:t>研究成果及结论</a:t>
            </a:r>
            <a:endParaRPr lang="zh-CN" altLang="en-US"/>
          </a:p>
        </p:txBody>
      </p:sp>
      <p:sp>
        <p:nvSpPr>
          <p:cNvPr id="1406" name="Object 1406"/>
          <p:cNvSpPr txBox="1"/>
          <p:nvPr/>
        </p:nvSpPr>
        <p:spPr>
          <a:xfrm>
            <a:off x="9982200" y="7140575"/>
            <a:ext cx="11642360" cy="457560"/>
          </a:xfrm>
          <a:prstGeom prst="rect">
            <a:avLst/>
          </a:prstGeom>
        </p:spPr>
        <p:txBody>
          <a:bodyPr vert="horz" lIns="0" tIns="0" rIns="0" bIns="0" rtlCol="0" anchor="t" anchorCtr="0">
            <a:noAutofit/>
          </a:bodyPr>
          <a:lstStyle/>
          <a:p>
            <a:pPr algn="l">
              <a:lnSpc>
                <a:spcPct val="100000"/>
              </a:lnSpc>
            </a:pPr>
            <a:r>
              <a:rPr lang="zh-CN" sz="3000" b="0" i="0" spc="150" dirty="0">
                <a:solidFill>
                  <a:srgbClr val="898989"/>
                </a:solidFill>
                <a:latin typeface="OPPOSans-R"/>
                <a:ea typeface="OPPOSans-R"/>
              </a:rPr>
              <a:t>RESEARCH RESULTS AND CONCLUSIONS </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91501" name="image 1501"/>
          <p:cNvPicPr>
            <a:picLocks noChangeAspect="1"/>
          </p:cNvPicPr>
          <p:nvPr/>
        </p:nvPicPr>
        <p:blipFill>
          <a:blip r:embed="rId2"/>
          <a:srcRect/>
          <a:stretch>
            <a:fillRect/>
          </a:stretch>
        </p:blipFill>
        <p:spPr>
          <a:xfrm>
            <a:off x="16052800" y="2514600"/>
            <a:ext cx="6985000" cy="10287000"/>
          </a:xfrm>
          <a:prstGeom prst="rect">
            <a:avLst/>
          </a:prstGeom>
        </p:spPr>
      </p:pic>
      <p:pic>
        <p:nvPicPr>
          <p:cNvPr id="91502" name="image 1502"/>
          <p:cNvPicPr>
            <a:picLocks noChangeAspect="1"/>
          </p:cNvPicPr>
          <p:nvPr/>
        </p:nvPicPr>
        <p:blipFill>
          <a:blip r:embed="rId3"/>
          <a:srcRect/>
          <a:stretch>
            <a:fillRect/>
          </a:stretch>
        </p:blipFill>
        <p:spPr>
          <a:xfrm>
            <a:off x="18719800" y="6477000"/>
            <a:ext cx="1651000" cy="101600"/>
          </a:xfrm>
          <a:prstGeom prst="rect">
            <a:avLst/>
          </a:prstGeom>
        </p:spPr>
      </p:pic>
      <p:sp>
        <p:nvSpPr>
          <p:cNvPr id="1503" name="Object 1503"/>
          <p:cNvSpPr txBox="1"/>
          <p:nvPr/>
        </p:nvSpPr>
        <p:spPr>
          <a:xfrm>
            <a:off x="16878300" y="7165975"/>
            <a:ext cx="5579690" cy="2440320"/>
          </a:xfrm>
          <a:prstGeom prst="rect">
            <a:avLst/>
          </a:prstGeom>
        </p:spPr>
        <p:txBody>
          <a:bodyPr vert="horz" lIns="0" tIns="0" rIns="0" bIns="0" rtlCol="0" anchor="t" anchorCtr="0">
            <a:noAutofit/>
          </a:bodyPr>
          <a:lstStyle/>
          <a:p>
            <a:pPr>
              <a:lnSpc>
                <a:spcPct val="133333"/>
              </a:lnSpc>
            </a:pPr>
            <a:r>
              <a:rPr lang="zh-CN" altLang="en-US" sz="3000" dirty="0">
                <a:solidFill>
                  <a:srgbClr val="FFFFFF"/>
                </a:solidFill>
                <a:latin typeface="OPPOSans-R"/>
                <a:ea typeface="OPPOSans-R"/>
              </a:rPr>
              <a:t>传播主体是传播活动的核心环节，在传播的过程中承担着信息的“选择、加工与传递任务” ，政府文化部等相关部门应做好国际宣传工作，提供多元化的传播平台，努力推动中国纪录片文化走向全世界。</a:t>
            </a:r>
          </a:p>
          <a:p>
            <a:pPr>
              <a:lnSpc>
                <a:spcPct val="133333"/>
              </a:lnSpc>
            </a:pPr>
            <a:endParaRPr lang="zh-CN" altLang="en-US" dirty="0"/>
          </a:p>
        </p:txBody>
      </p:sp>
      <p:sp>
        <p:nvSpPr>
          <p:cNvPr id="1504" name="Object 1504"/>
          <p:cNvSpPr txBox="1"/>
          <p:nvPr/>
        </p:nvSpPr>
        <p:spPr>
          <a:xfrm>
            <a:off x="16952305" y="4765040"/>
            <a:ext cx="5528850" cy="1194740"/>
          </a:xfrm>
          <a:prstGeom prst="rect">
            <a:avLst/>
          </a:prstGeom>
        </p:spPr>
        <p:txBody>
          <a:bodyPr vert="horz" lIns="0" tIns="0" rIns="0" bIns="0" rtlCol="0" anchor="t" anchorCtr="0">
            <a:noAutofit/>
          </a:bodyPr>
          <a:lstStyle/>
          <a:p>
            <a:pPr algn="ctr">
              <a:lnSpc>
                <a:spcPct val="110833"/>
              </a:lnSpc>
            </a:pPr>
            <a:r>
              <a:rPr lang="zh-CN" altLang="en-US" sz="3600" b="1" spc="360" dirty="0">
                <a:solidFill>
                  <a:srgbClr val="FFFFFF"/>
                </a:solidFill>
                <a:latin typeface="OPPOSans-R"/>
                <a:ea typeface="OPPOSans-R"/>
              </a:rPr>
              <a:t>传播主体多元化，促进中外合作 </a:t>
            </a:r>
            <a:endParaRPr lang="zh-CN" altLang="en-US" dirty="0"/>
          </a:p>
        </p:txBody>
      </p:sp>
      <p:sp>
        <p:nvSpPr>
          <p:cNvPr id="1505" name="Object 1505"/>
          <p:cNvSpPr txBox="1"/>
          <p:nvPr/>
        </p:nvSpPr>
        <p:spPr>
          <a:xfrm>
            <a:off x="18648049" y="2828657"/>
            <a:ext cx="1792110" cy="1398100"/>
          </a:xfrm>
          <a:prstGeom prst="rect">
            <a:avLst/>
          </a:prstGeom>
        </p:spPr>
        <p:txBody>
          <a:bodyPr vert="horz" lIns="0" tIns="0" rIns="0" bIns="0" rtlCol="0" anchor="t" anchorCtr="0">
            <a:noAutofit/>
          </a:bodyPr>
          <a:lstStyle/>
          <a:p>
            <a:pPr algn="ctr">
              <a:lnSpc>
                <a:spcPct val="101666"/>
              </a:lnSpc>
            </a:pPr>
            <a:r>
              <a:rPr lang="zh-CN" sz="9000" b="0" i="0" dirty="0">
                <a:solidFill>
                  <a:srgbClr val="FFFFFF"/>
                </a:solidFill>
                <a:latin typeface="OPPOSans-B"/>
                <a:ea typeface="OPPOSans-B"/>
              </a:rPr>
              <a:t>3</a:t>
            </a:r>
            <a:endParaRPr lang="zh-CN" altLang="en-US"/>
          </a:p>
        </p:txBody>
      </p:sp>
      <p:pic>
        <p:nvPicPr>
          <p:cNvPr id="91506" name="image 1506"/>
          <p:cNvPicPr>
            <a:picLocks noChangeAspect="1"/>
          </p:cNvPicPr>
          <p:nvPr/>
        </p:nvPicPr>
        <p:blipFill>
          <a:blip r:embed="rId2"/>
          <a:srcRect/>
          <a:stretch>
            <a:fillRect/>
          </a:stretch>
        </p:blipFill>
        <p:spPr>
          <a:xfrm>
            <a:off x="8661400" y="2514600"/>
            <a:ext cx="6985000" cy="10287000"/>
          </a:xfrm>
          <a:prstGeom prst="rect">
            <a:avLst/>
          </a:prstGeom>
        </p:spPr>
      </p:pic>
      <p:pic>
        <p:nvPicPr>
          <p:cNvPr id="91507" name="image 1507"/>
          <p:cNvPicPr>
            <a:picLocks noChangeAspect="1"/>
          </p:cNvPicPr>
          <p:nvPr/>
        </p:nvPicPr>
        <p:blipFill>
          <a:blip r:embed="rId3"/>
          <a:srcRect/>
          <a:stretch>
            <a:fillRect/>
          </a:stretch>
        </p:blipFill>
        <p:spPr>
          <a:xfrm>
            <a:off x="11328400" y="6477000"/>
            <a:ext cx="1651000" cy="101600"/>
          </a:xfrm>
          <a:prstGeom prst="rect">
            <a:avLst/>
          </a:prstGeom>
        </p:spPr>
      </p:pic>
      <p:sp>
        <p:nvSpPr>
          <p:cNvPr id="1508" name="Object 1508"/>
          <p:cNvSpPr txBox="1"/>
          <p:nvPr/>
        </p:nvSpPr>
        <p:spPr>
          <a:xfrm>
            <a:off x="9486900" y="7165975"/>
            <a:ext cx="5605110" cy="4270560"/>
          </a:xfrm>
          <a:prstGeom prst="rect">
            <a:avLst/>
          </a:prstGeom>
        </p:spPr>
        <p:txBody>
          <a:bodyPr vert="horz" lIns="0" tIns="0" rIns="0" bIns="0" rtlCol="0" anchor="t" anchorCtr="0">
            <a:noAutofit/>
          </a:bodyPr>
          <a:lstStyle/>
          <a:p>
            <a:pPr>
              <a:lnSpc>
                <a:spcPct val="133333"/>
              </a:lnSpc>
            </a:pPr>
            <a:r>
              <a:rPr lang="zh-CN" altLang="en-US" sz="3000" dirty="0">
                <a:solidFill>
                  <a:srgbClr val="FFFFFF"/>
                </a:solidFill>
                <a:latin typeface="OPPOSans-R"/>
                <a:ea typeface="OPPOSans-R"/>
              </a:rPr>
              <a:t>在中国纪录片的跨文化传播过程中，应运用国际化的表达方式以呈现中国文化的博大精深，使其与国际受众产生共鸣，在不同的文化群体之前寻求共通的认识，以达到最佳的传播效果。</a:t>
            </a:r>
          </a:p>
        </p:txBody>
      </p:sp>
      <p:sp>
        <p:nvSpPr>
          <p:cNvPr id="1509" name="Object 1509"/>
          <p:cNvSpPr txBox="1"/>
          <p:nvPr/>
        </p:nvSpPr>
        <p:spPr>
          <a:xfrm>
            <a:off x="9552746" y="4765040"/>
            <a:ext cx="5478010" cy="1194740"/>
          </a:xfrm>
          <a:prstGeom prst="rect">
            <a:avLst/>
          </a:prstGeom>
        </p:spPr>
        <p:txBody>
          <a:bodyPr vert="horz" lIns="0" tIns="0" rIns="0" bIns="0" rtlCol="0" anchor="t" anchorCtr="0">
            <a:noAutofit/>
          </a:bodyPr>
          <a:lstStyle/>
          <a:p>
            <a:pPr algn="ctr">
              <a:lnSpc>
                <a:spcPct val="110833"/>
              </a:lnSpc>
            </a:pPr>
            <a:r>
              <a:rPr lang="zh-CN" altLang="en-US" sz="3600" b="1" spc="360" dirty="0">
                <a:solidFill>
                  <a:srgbClr val="FFFFFF"/>
                </a:solidFill>
                <a:latin typeface="OPPOSans-R"/>
                <a:ea typeface="OPPOSans-R"/>
              </a:rPr>
              <a:t>树立国际眼光，提升中华文化的传播层次 </a:t>
            </a:r>
            <a:endParaRPr lang="zh-CN" altLang="en-US" dirty="0"/>
          </a:p>
        </p:txBody>
      </p:sp>
      <p:sp>
        <p:nvSpPr>
          <p:cNvPr id="15010" name="Object 15010"/>
          <p:cNvSpPr txBox="1"/>
          <p:nvPr/>
        </p:nvSpPr>
        <p:spPr>
          <a:xfrm>
            <a:off x="11269349" y="2765157"/>
            <a:ext cx="1792110" cy="1398100"/>
          </a:xfrm>
          <a:prstGeom prst="rect">
            <a:avLst/>
          </a:prstGeom>
        </p:spPr>
        <p:txBody>
          <a:bodyPr vert="horz" lIns="0" tIns="0" rIns="0" bIns="0" rtlCol="0" anchor="t" anchorCtr="0">
            <a:noAutofit/>
          </a:bodyPr>
          <a:lstStyle/>
          <a:p>
            <a:pPr algn="ctr">
              <a:lnSpc>
                <a:spcPct val="101666"/>
              </a:lnSpc>
            </a:pPr>
            <a:r>
              <a:rPr lang="zh-CN" sz="9000" b="0" i="0" dirty="0">
                <a:solidFill>
                  <a:srgbClr val="FFFFFF"/>
                </a:solidFill>
                <a:latin typeface="OPPOSans-B"/>
                <a:ea typeface="OPPOSans-B"/>
              </a:rPr>
              <a:t>2</a:t>
            </a:r>
            <a:endParaRPr lang="zh-CN" altLang="en-US"/>
          </a:p>
        </p:txBody>
      </p:sp>
      <p:pic>
        <p:nvPicPr>
          <p:cNvPr id="915011" name="image 15011"/>
          <p:cNvPicPr>
            <a:picLocks noChangeAspect="1"/>
          </p:cNvPicPr>
          <p:nvPr/>
        </p:nvPicPr>
        <p:blipFill>
          <a:blip r:embed="rId4"/>
          <a:srcRect/>
          <a:stretch>
            <a:fillRect/>
          </a:stretch>
        </p:blipFill>
        <p:spPr>
          <a:xfrm>
            <a:off x="1257300" y="2514600"/>
            <a:ext cx="6985000" cy="10287000"/>
          </a:xfrm>
          <a:prstGeom prst="rect">
            <a:avLst/>
          </a:prstGeom>
        </p:spPr>
      </p:pic>
      <p:sp>
        <p:nvSpPr>
          <p:cNvPr id="15012" name="Object 15012"/>
          <p:cNvSpPr txBox="1"/>
          <p:nvPr/>
        </p:nvSpPr>
        <p:spPr>
          <a:xfrm>
            <a:off x="1874574" y="7165975"/>
            <a:ext cx="5732210" cy="3050400"/>
          </a:xfrm>
          <a:prstGeom prst="rect">
            <a:avLst/>
          </a:prstGeom>
        </p:spPr>
        <p:txBody>
          <a:bodyPr vert="horz" lIns="0" tIns="0" rIns="0" bIns="0" rtlCol="0" anchor="t" anchorCtr="0">
            <a:noAutofit/>
          </a:bodyPr>
          <a:lstStyle/>
          <a:p>
            <a:pPr algn="ctr">
              <a:lnSpc>
                <a:spcPct val="133333"/>
              </a:lnSpc>
            </a:pPr>
            <a:r>
              <a:rPr lang="zh-CN" altLang="en-US" sz="3000" dirty="0">
                <a:solidFill>
                  <a:srgbClr val="FFFFFF"/>
                </a:solidFill>
                <a:latin typeface="OPPOSans-R"/>
                <a:ea typeface="OPPOSans-R"/>
              </a:rPr>
              <a:t>文化差异的不可避免性直接导致了“文化折扣”现象，简言之就是在跨文化传播中原本土文化的内涵会受到一定的磨损，树立正确的文化意识，尊重各民族文化差异，是纪录片跨文化传播取得成功的必要前提。</a:t>
            </a:r>
            <a:endParaRPr lang="zh-CN" altLang="en-US" dirty="0"/>
          </a:p>
        </p:txBody>
      </p:sp>
      <p:pic>
        <p:nvPicPr>
          <p:cNvPr id="915013" name="image 15013"/>
          <p:cNvPicPr>
            <a:picLocks noChangeAspect="1"/>
          </p:cNvPicPr>
          <p:nvPr/>
        </p:nvPicPr>
        <p:blipFill>
          <a:blip r:embed="rId3"/>
          <a:srcRect/>
          <a:stretch>
            <a:fillRect/>
          </a:stretch>
        </p:blipFill>
        <p:spPr>
          <a:xfrm>
            <a:off x="3924300" y="6477000"/>
            <a:ext cx="1651000" cy="101600"/>
          </a:xfrm>
          <a:prstGeom prst="rect">
            <a:avLst/>
          </a:prstGeom>
        </p:spPr>
      </p:pic>
      <p:sp>
        <p:nvSpPr>
          <p:cNvPr id="15014" name="Object 15014"/>
          <p:cNvSpPr txBox="1"/>
          <p:nvPr/>
        </p:nvSpPr>
        <p:spPr>
          <a:xfrm>
            <a:off x="2049766" y="4765040"/>
            <a:ext cx="5490720" cy="1194740"/>
          </a:xfrm>
          <a:prstGeom prst="rect">
            <a:avLst/>
          </a:prstGeom>
        </p:spPr>
        <p:txBody>
          <a:bodyPr vert="horz" lIns="0" tIns="0" rIns="0" bIns="0" rtlCol="0" anchor="t" anchorCtr="0">
            <a:noAutofit/>
          </a:bodyPr>
          <a:lstStyle/>
          <a:p>
            <a:pPr algn="ctr">
              <a:lnSpc>
                <a:spcPct val="110833"/>
              </a:lnSpc>
            </a:pPr>
            <a:r>
              <a:rPr lang="zh-CN" altLang="en-US" sz="3600" b="1" spc="360" dirty="0">
                <a:solidFill>
                  <a:srgbClr val="FFFFFF"/>
                </a:solidFill>
                <a:latin typeface="OPPOSans-R"/>
                <a:ea typeface="OPPOSans-R"/>
              </a:rPr>
              <a:t>正确认识文化差异</a:t>
            </a:r>
            <a:endParaRPr lang="zh-CN" altLang="en-US" dirty="0"/>
          </a:p>
        </p:txBody>
      </p:sp>
      <p:sp>
        <p:nvSpPr>
          <p:cNvPr id="15015" name="Object 15015"/>
          <p:cNvSpPr txBox="1"/>
          <p:nvPr/>
        </p:nvSpPr>
        <p:spPr>
          <a:xfrm>
            <a:off x="3877949" y="2827654"/>
            <a:ext cx="1792110" cy="1398100"/>
          </a:xfrm>
          <a:prstGeom prst="rect">
            <a:avLst/>
          </a:prstGeom>
        </p:spPr>
        <p:txBody>
          <a:bodyPr vert="horz" lIns="0" tIns="0" rIns="0" bIns="0" rtlCol="0" anchor="t" anchorCtr="0">
            <a:noAutofit/>
          </a:bodyPr>
          <a:lstStyle/>
          <a:p>
            <a:pPr algn="ctr">
              <a:lnSpc>
                <a:spcPct val="101666"/>
              </a:lnSpc>
            </a:pPr>
            <a:r>
              <a:rPr lang="zh-CN" sz="9000" b="0" i="0" dirty="0">
                <a:solidFill>
                  <a:srgbClr val="FFFFFF"/>
                </a:solidFill>
                <a:latin typeface="OPPOSans-B"/>
                <a:ea typeface="OPPOSans-B"/>
              </a:rPr>
              <a:t>1</a:t>
            </a:r>
            <a:endParaRPr lang="zh-CN" altLang="en-US"/>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0833"/>
              </a:lnSpc>
            </a:pPr>
            <a:r>
              <a:rPr lang="zh-CN" sz="3600" b="0" i="0" spc="360" dirty="0">
                <a:solidFill>
                  <a:srgbClr val="313131"/>
                </a:solidFill>
                <a:latin typeface="OPPOSans-B"/>
                <a:ea typeface="OPPOSans-B"/>
              </a:rPr>
              <a:t>3.0</a:t>
            </a:r>
            <a:endParaRPr lang="zh-CN" altLang="en-US" sz="3600" dirty="0"/>
          </a:p>
          <a:p>
            <a:pPr algn="l">
              <a:lnSpc>
                <a:spcPct val="110833"/>
              </a:lnSpc>
            </a:pPr>
            <a:r>
              <a:rPr lang="zh-CN" altLang="en-US" sz="3600" spc="360" dirty="0">
                <a:solidFill>
                  <a:srgbClr val="313131"/>
                </a:solidFill>
                <a:latin typeface="OPPOSans-B"/>
                <a:ea typeface="OPPOSans-B"/>
              </a:rPr>
              <a:t>研究成果及结论</a:t>
            </a:r>
            <a:endParaRPr lang="zh-CN" altLang="en-US" dirty="0"/>
          </a:p>
        </p:txBody>
      </p:sp>
      <p:pic>
        <p:nvPicPr>
          <p:cNvPr id="915017" name="image 15017"/>
          <p:cNvPicPr>
            <a:picLocks noChangeAspect="1"/>
          </p:cNvPicPr>
          <p:nvPr/>
        </p:nvPicPr>
        <p:blipFill>
          <a:blip r:embed="rId5"/>
          <a:srcRect/>
          <a:stretch>
            <a:fillRect/>
          </a:stretch>
        </p:blipFill>
        <p:spPr>
          <a:xfrm>
            <a:off x="0" y="698500"/>
            <a:ext cx="1308100" cy="1143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91601" name="image 1601"/>
          <p:cNvPicPr>
            <a:picLocks noChangeAspect="1"/>
          </p:cNvPicPr>
          <p:nvPr/>
        </p:nvPicPr>
        <p:blipFill>
          <a:blip r:embed="rId2"/>
          <a:srcRect/>
          <a:stretch>
            <a:fillRect/>
          </a:stretch>
        </p:blipFill>
        <p:spPr>
          <a:xfrm>
            <a:off x="0" y="0"/>
            <a:ext cx="24384000" cy="13716000"/>
          </a:xfrm>
          <a:prstGeom prst="rect">
            <a:avLst/>
          </a:prstGeom>
        </p:spPr>
      </p:pic>
      <p:sp>
        <p:nvSpPr>
          <p:cNvPr id="1602" name="Object 1602"/>
          <p:cNvSpPr txBox="1"/>
          <p:nvPr/>
        </p:nvSpPr>
        <p:spPr>
          <a:xfrm>
            <a:off x="6350000" y="8929878"/>
            <a:ext cx="11693200" cy="1792110"/>
          </a:xfrm>
          <a:prstGeom prst="rect">
            <a:avLst/>
          </a:prstGeom>
        </p:spPr>
        <p:txBody>
          <a:bodyPr vert="horz" lIns="0" tIns="0" rIns="0" bIns="0" rtlCol="0" anchor="t" anchorCtr="0">
            <a:noAutofit/>
          </a:bodyPr>
          <a:lstStyle/>
          <a:p>
            <a:pPr algn="ctr">
              <a:lnSpc>
                <a:spcPct val="110833"/>
              </a:lnSpc>
            </a:pPr>
            <a:r>
              <a:rPr lang="zh-CN" sz="3600" b="0" i="0" spc="720" dirty="0">
                <a:solidFill>
                  <a:srgbClr val="5D5D5D"/>
                </a:solidFill>
                <a:latin typeface="OPPOSans-R"/>
                <a:ea typeface="OPPOSans-R"/>
              </a:rPr>
              <a:t>感谢母校提供的学习机会</a:t>
            </a:r>
            <a:endParaRPr lang="zh-CN" altLang="en-US" sz="3600"/>
          </a:p>
          <a:p>
            <a:pPr algn="ctr">
              <a:lnSpc>
                <a:spcPct val="110833"/>
              </a:lnSpc>
            </a:pPr>
            <a:r>
              <a:rPr lang="zh-CN" sz="3600" b="0" i="0" spc="720" dirty="0">
                <a:solidFill>
                  <a:srgbClr val="5D5D5D"/>
                </a:solidFill>
                <a:latin typeface="OPPOSans-R"/>
                <a:ea typeface="OPPOSans-R"/>
              </a:rPr>
              <a:t>感谢导师提供的指导</a:t>
            </a:r>
            <a:endParaRPr lang="zh-CN" altLang="en-US" sz="3600"/>
          </a:p>
          <a:p>
            <a:pPr algn="ctr">
              <a:lnSpc>
                <a:spcPct val="110833"/>
              </a:lnSpc>
            </a:pPr>
            <a:r>
              <a:rPr lang="zh-CN" sz="3600" b="0" i="0" spc="720" dirty="0">
                <a:solidFill>
                  <a:srgbClr val="5D5D5D"/>
                </a:solidFill>
                <a:latin typeface="OPPOSans-R"/>
                <a:ea typeface="OPPOSans-R"/>
              </a:rPr>
              <a:t>感谢同学舍友的帮助</a:t>
            </a:r>
            <a:endParaRPr lang="zh-CN" altLang="en-US"/>
          </a:p>
        </p:txBody>
      </p:sp>
      <p:sp>
        <p:nvSpPr>
          <p:cNvPr id="1603" name="Object 1603"/>
          <p:cNvSpPr txBox="1"/>
          <p:nvPr/>
        </p:nvSpPr>
        <p:spPr>
          <a:xfrm>
            <a:off x="4940300" y="6248400"/>
            <a:ext cx="14514820" cy="1220160"/>
          </a:xfrm>
          <a:prstGeom prst="rect">
            <a:avLst/>
          </a:prstGeom>
        </p:spPr>
        <p:txBody>
          <a:bodyPr vert="horz" lIns="0" tIns="0" rIns="0" bIns="0" rtlCol="0" anchor="t" anchorCtr="0">
            <a:noAutofit/>
          </a:bodyPr>
          <a:lstStyle/>
          <a:p>
            <a:pPr algn="ctr">
              <a:lnSpc>
                <a:spcPct val="100000"/>
              </a:lnSpc>
            </a:pPr>
            <a:r>
              <a:rPr lang="zh-CN" sz="8000" b="1" i="0" spc="1200" dirty="0">
                <a:solidFill>
                  <a:srgbClr val="2984FF"/>
                </a:solidFill>
                <a:latin typeface="OPPOSans-B"/>
                <a:ea typeface="OPPOSans-B"/>
              </a:rPr>
              <a:t>欢迎各位老师批评指正</a:t>
            </a:r>
            <a:endParaRPr lang="zh-CN" altLang="en-US"/>
          </a:p>
        </p:txBody>
      </p:sp>
      <p:sp>
        <p:nvSpPr>
          <p:cNvPr id="1604" name="Object 1604"/>
          <p:cNvSpPr txBox="1"/>
          <p:nvPr/>
        </p:nvSpPr>
        <p:spPr>
          <a:xfrm>
            <a:off x="9328150" y="2693434"/>
            <a:ext cx="5732210" cy="762600"/>
          </a:xfrm>
          <a:prstGeom prst="rect">
            <a:avLst/>
          </a:prstGeom>
        </p:spPr>
        <p:txBody>
          <a:bodyPr vert="horz" lIns="0" tIns="0" rIns="0" bIns="0" rtlCol="0" anchor="t" anchorCtr="0">
            <a:noAutofit/>
          </a:bodyPr>
          <a:lstStyle/>
          <a:p>
            <a:pPr algn="ctr">
              <a:lnSpc>
                <a:spcPct val="100000"/>
              </a:lnSpc>
            </a:pPr>
            <a:r>
              <a:rPr lang="zh-CN" sz="5000" b="0" i="0" spc="1440" dirty="0">
                <a:solidFill>
                  <a:srgbClr val="2984FF"/>
                </a:solidFill>
                <a:latin typeface="OPPOSans-R"/>
                <a:ea typeface="OPPOSans-R"/>
              </a:rPr>
              <a:t>致谢</a:t>
            </a:r>
            <a:endParaRPr lang="zh-CN" altLang="en-US"/>
          </a:p>
        </p:txBody>
      </p:sp>
      <p:pic>
        <p:nvPicPr>
          <p:cNvPr id="91605" name="image 1605"/>
          <p:cNvPicPr>
            <a:picLocks noChangeAspect="1"/>
          </p:cNvPicPr>
          <p:nvPr/>
        </p:nvPicPr>
        <p:blipFill>
          <a:blip r:embed="rId3"/>
          <a:srcRect/>
          <a:stretch>
            <a:fillRect/>
          </a:stretch>
        </p:blipFill>
        <p:spPr>
          <a:xfrm>
            <a:off x="11614150" y="4872540"/>
            <a:ext cx="1155700" cy="762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91701" name="image 1701"/>
          <p:cNvPicPr>
            <a:picLocks noChangeAspect="1"/>
          </p:cNvPicPr>
          <p:nvPr/>
        </p:nvPicPr>
        <p:blipFill>
          <a:blip r:embed="rId2"/>
          <a:srcRect/>
          <a:stretch>
            <a:fillRect/>
          </a:stretch>
        </p:blipFill>
        <p:spPr>
          <a:xfrm>
            <a:off x="0" y="3594100"/>
            <a:ext cx="24384000" cy="7632700"/>
          </a:xfrm>
          <a:prstGeom prst="rect">
            <a:avLst/>
          </a:prstGeom>
        </p:spPr>
      </p:pic>
      <p:pic>
        <p:nvPicPr>
          <p:cNvPr id="91702" name="image 1702"/>
          <p:cNvPicPr>
            <a:picLocks noChangeAspect="1"/>
          </p:cNvPicPr>
          <p:nvPr/>
        </p:nvPicPr>
        <p:blipFill>
          <a:blip r:embed="rId3">
            <a:alphaModFix amt="15000"/>
          </a:blip>
          <a:srcRect/>
          <a:stretch>
            <a:fillRect/>
          </a:stretch>
        </p:blipFill>
        <p:spPr>
          <a:xfrm>
            <a:off x="0" y="3594100"/>
            <a:ext cx="24384000" cy="7632700"/>
          </a:xfrm>
          <a:prstGeom prst="rect">
            <a:avLst/>
          </a:prstGeom>
        </p:spPr>
      </p:pic>
      <p:pic>
        <p:nvPicPr>
          <p:cNvPr id="91703" name="image 1703"/>
          <p:cNvPicPr>
            <a:picLocks noChangeAspect="1"/>
          </p:cNvPicPr>
          <p:nvPr/>
        </p:nvPicPr>
        <p:blipFill>
          <a:blip r:embed="rId4"/>
          <a:srcRect/>
          <a:stretch>
            <a:fillRect/>
          </a:stretch>
        </p:blipFill>
        <p:spPr>
          <a:xfrm>
            <a:off x="11099800" y="8610600"/>
            <a:ext cx="2184400" cy="101600"/>
          </a:xfrm>
          <a:prstGeom prst="rect">
            <a:avLst/>
          </a:prstGeom>
        </p:spPr>
      </p:pic>
      <p:sp>
        <p:nvSpPr>
          <p:cNvPr id="1704" name="Object 1704"/>
          <p:cNvSpPr txBox="1"/>
          <p:nvPr/>
        </p:nvSpPr>
        <p:spPr>
          <a:xfrm>
            <a:off x="1826044" y="5880099"/>
            <a:ext cx="20748235" cy="1487070"/>
          </a:xfrm>
          <a:prstGeom prst="rect">
            <a:avLst/>
          </a:prstGeom>
        </p:spPr>
        <p:txBody>
          <a:bodyPr vert="horz" lIns="0" tIns="0" rIns="0" bIns="0" rtlCol="0" anchor="t" anchorCtr="0">
            <a:noAutofit/>
          </a:bodyPr>
          <a:lstStyle/>
          <a:p>
            <a:pPr algn="ctr">
              <a:lnSpc>
                <a:spcPct val="101666"/>
              </a:lnSpc>
            </a:pPr>
            <a:r>
              <a:rPr lang="zh-CN" sz="9600" b="0" i="0" spc="500" dirty="0">
                <a:solidFill>
                  <a:srgbClr val="FFFFFF"/>
                </a:solidFill>
                <a:latin typeface="OPPOSans-B"/>
                <a:ea typeface="OPPOSans-B"/>
              </a:rPr>
              <a:t>THANKS FOR WATCHING</a:t>
            </a:r>
            <a:endParaRPr lang="zh-CN" altLang="en-US"/>
          </a:p>
        </p:txBody>
      </p:sp>
      <p:pic>
        <p:nvPicPr>
          <p:cNvPr id="8" name="图片 7">
            <a:extLst>
              <a:ext uri="{FF2B5EF4-FFF2-40B4-BE49-F238E27FC236}">
                <a16:creationId xmlns:a16="http://schemas.microsoft.com/office/drawing/2014/main" id="{B88DB070-9E8E-9032-150B-2DF3EDCE3911}"/>
              </a:ext>
            </a:extLst>
          </p:cNvPr>
          <p:cNvPicPr>
            <a:picLocks noChangeAspect="1"/>
          </p:cNvPicPr>
          <p:nvPr/>
        </p:nvPicPr>
        <p:blipFill>
          <a:blip r:embed="rId5"/>
          <a:stretch>
            <a:fillRect/>
          </a:stretch>
        </p:blipFill>
        <p:spPr>
          <a:xfrm>
            <a:off x="10855600" y="1179227"/>
            <a:ext cx="2428600" cy="234288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9201" name="image 201"/>
          <p:cNvPicPr>
            <a:picLocks noChangeAspect="1"/>
          </p:cNvPicPr>
          <p:nvPr/>
        </p:nvPicPr>
        <p:blipFill>
          <a:blip r:embed="rId2"/>
          <a:srcRect/>
          <a:stretch>
            <a:fillRect/>
          </a:stretch>
        </p:blipFill>
        <p:spPr>
          <a:xfrm>
            <a:off x="1016000" y="876300"/>
            <a:ext cx="22364700" cy="11963400"/>
          </a:xfrm>
          <a:prstGeom prst="rect">
            <a:avLst/>
          </a:prstGeom>
        </p:spPr>
      </p:pic>
      <p:pic>
        <p:nvPicPr>
          <p:cNvPr id="9202" name="image 202"/>
          <p:cNvPicPr>
            <a:picLocks noChangeAspect="1"/>
          </p:cNvPicPr>
          <p:nvPr/>
        </p:nvPicPr>
        <p:blipFill>
          <a:blip r:embed="rId3"/>
          <a:srcRect/>
          <a:stretch>
            <a:fillRect/>
          </a:stretch>
        </p:blipFill>
        <p:spPr>
          <a:xfrm>
            <a:off x="2159000" y="3683000"/>
            <a:ext cx="20066000" cy="8001000"/>
          </a:xfrm>
          <a:prstGeom prst="rect">
            <a:avLst/>
          </a:prstGeom>
        </p:spPr>
      </p:pic>
      <p:sp>
        <p:nvSpPr>
          <p:cNvPr id="203" name="Object 203"/>
          <p:cNvSpPr txBox="1"/>
          <p:nvPr/>
        </p:nvSpPr>
        <p:spPr>
          <a:xfrm>
            <a:off x="3272650" y="5222431"/>
            <a:ext cx="14108100" cy="3813000"/>
          </a:xfrm>
          <a:prstGeom prst="rect">
            <a:avLst/>
          </a:prstGeom>
        </p:spPr>
        <p:txBody>
          <a:bodyPr vert="horz" lIns="0" tIns="0" rIns="0" bIns="0" rtlCol="0" anchor="t" anchorCtr="0">
            <a:noAutofit/>
          </a:bodyPr>
          <a:lstStyle/>
          <a:p>
            <a:pPr>
              <a:lnSpc>
                <a:spcPct val="156666"/>
              </a:lnSpc>
            </a:pPr>
            <a:r>
              <a:rPr lang="zh-CN" altLang="en-US" sz="3200" dirty="0">
                <a:solidFill>
                  <a:srgbClr val="898989"/>
                </a:solidFill>
                <a:latin typeface="OPPOSans-R"/>
                <a:ea typeface="OPPOSans-R"/>
              </a:rPr>
              <a:t>       随着“人类命运共同体”趋势的进一步加深，中国在世界舞台上扮演着越来越重要的角色，但意识形态以及文化背景、固有偏见等因素的影响使得“中国威胁论”等负面舆论也随之而来。目前，我国正通过多种渠道渐渐改变海外受众对中国的固有偏见的有效途径。如借助“一带一路”这一优良平台大力推广优秀影视文化作品，其中，“纪录片”作为一种非虚构的文化表现形式，具有生动、客观、灵动、流畅、趣味等影视特性，在传播中华文化，提升中国文化软实力以及国际影响力等方面具有不可替代的作用。</a:t>
            </a:r>
          </a:p>
          <a:p>
            <a:pPr>
              <a:lnSpc>
                <a:spcPct val="156666"/>
              </a:lnSpc>
            </a:pPr>
            <a:endParaRPr lang="zh-CN" altLang="en-US" sz="3200" dirty="0">
              <a:solidFill>
                <a:srgbClr val="898989"/>
              </a:solidFill>
              <a:latin typeface="OPPOSans-R"/>
              <a:ea typeface="OPPOSans-R"/>
            </a:endParaRPr>
          </a:p>
          <a:p>
            <a:pPr algn="l">
              <a:lnSpc>
                <a:spcPct val="156666"/>
              </a:lnSpc>
            </a:pPr>
            <a:endParaRPr lang="zh-CN" altLang="en-US" dirty="0"/>
          </a:p>
        </p:txBody>
      </p:sp>
      <p:pic>
        <p:nvPicPr>
          <p:cNvPr id="9204" name="image 204"/>
          <p:cNvPicPr>
            <a:picLocks noChangeAspect="1"/>
          </p:cNvPicPr>
          <p:nvPr/>
        </p:nvPicPr>
        <p:blipFill>
          <a:blip r:embed="rId4"/>
          <a:srcRect/>
          <a:stretch>
            <a:fillRect/>
          </a:stretch>
        </p:blipFill>
        <p:spPr>
          <a:xfrm>
            <a:off x="18097500" y="2400300"/>
            <a:ext cx="3175000" cy="3746500"/>
          </a:xfrm>
          <a:prstGeom prst="rect">
            <a:avLst/>
          </a:prstGeom>
        </p:spPr>
      </p:pic>
      <p:pic>
        <p:nvPicPr>
          <p:cNvPr id="9205" name="image 205"/>
          <p:cNvPicPr>
            <a:picLocks noChangeAspect="1"/>
          </p:cNvPicPr>
          <p:nvPr/>
        </p:nvPicPr>
        <p:blipFill>
          <a:blip r:embed="rId5"/>
          <a:srcRect/>
          <a:stretch>
            <a:fillRect/>
          </a:stretch>
        </p:blipFill>
        <p:spPr>
          <a:xfrm>
            <a:off x="18859500" y="3073400"/>
            <a:ext cx="1651000" cy="101600"/>
          </a:xfrm>
          <a:prstGeom prst="rect">
            <a:avLst/>
          </a:prstGeom>
        </p:spPr>
      </p:pic>
      <p:sp>
        <p:nvSpPr>
          <p:cNvPr id="206" name="Object 206"/>
          <p:cNvSpPr txBox="1"/>
          <p:nvPr/>
        </p:nvSpPr>
        <p:spPr>
          <a:xfrm>
            <a:off x="18097500" y="3651250"/>
            <a:ext cx="3177500" cy="915120"/>
          </a:xfrm>
          <a:prstGeom prst="rect">
            <a:avLst/>
          </a:prstGeom>
        </p:spPr>
        <p:txBody>
          <a:bodyPr vert="horz" lIns="0" tIns="0" rIns="0" bIns="0" rtlCol="0" anchor="t" anchorCtr="0">
            <a:noAutofit/>
          </a:bodyPr>
          <a:lstStyle/>
          <a:p>
            <a:pPr algn="ctr">
              <a:lnSpc>
                <a:spcPct val="100000"/>
              </a:lnSpc>
            </a:pPr>
            <a:r>
              <a:rPr lang="zh-CN" sz="6000" b="0" i="0" spc="1200" dirty="0">
                <a:solidFill>
                  <a:srgbClr val="FFFFFF"/>
                </a:solidFill>
                <a:latin typeface="OPPOSans-B"/>
                <a:ea typeface="OPPOSans-B"/>
              </a:rPr>
              <a:t>绪论</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9301" name="image 301"/>
          <p:cNvPicPr>
            <a:picLocks noChangeAspect="1"/>
          </p:cNvPicPr>
          <p:nvPr/>
        </p:nvPicPr>
        <p:blipFill>
          <a:blip r:embed="rId2"/>
          <a:srcRect/>
          <a:stretch>
            <a:fillRect/>
          </a:stretch>
        </p:blipFill>
        <p:spPr>
          <a:xfrm>
            <a:off x="-25400" y="0"/>
            <a:ext cx="8458200" cy="13716000"/>
          </a:xfrm>
          <a:prstGeom prst="rect">
            <a:avLst/>
          </a:prstGeom>
        </p:spPr>
      </p:pic>
      <p:pic>
        <p:nvPicPr>
          <p:cNvPr id="9302" name="image 302"/>
          <p:cNvPicPr>
            <a:picLocks noChangeAspect="1"/>
          </p:cNvPicPr>
          <p:nvPr/>
        </p:nvPicPr>
        <p:blipFill>
          <a:blip r:embed="rId3"/>
          <a:srcRect/>
          <a:stretch>
            <a:fillRect/>
          </a:stretch>
        </p:blipFill>
        <p:spPr>
          <a:xfrm>
            <a:off x="3327400" y="3848100"/>
            <a:ext cx="6273800" cy="6007100"/>
          </a:xfrm>
          <a:prstGeom prst="rect">
            <a:avLst/>
          </a:prstGeom>
        </p:spPr>
      </p:pic>
      <p:sp>
        <p:nvSpPr>
          <p:cNvPr id="303" name="Object 303"/>
          <p:cNvSpPr txBox="1"/>
          <p:nvPr/>
        </p:nvSpPr>
        <p:spPr>
          <a:xfrm>
            <a:off x="4152900" y="8108950"/>
            <a:ext cx="4397660" cy="915120"/>
          </a:xfrm>
          <a:prstGeom prst="rect">
            <a:avLst/>
          </a:prstGeom>
        </p:spPr>
        <p:txBody>
          <a:bodyPr vert="horz" lIns="0" tIns="0" rIns="0" bIns="0" rtlCol="0" anchor="t" anchorCtr="0">
            <a:noAutofit/>
          </a:bodyPr>
          <a:lstStyle/>
          <a:p>
            <a:pPr algn="l">
              <a:lnSpc>
                <a:spcPct val="100000"/>
              </a:lnSpc>
            </a:pPr>
            <a:r>
              <a:rPr lang="zh-CN" sz="6000" b="0" i="0" dirty="0">
                <a:solidFill>
                  <a:srgbClr val="FFFFFF"/>
                </a:solidFill>
                <a:latin typeface="OPPOSans-R"/>
                <a:ea typeface="OPPOSans-R"/>
              </a:rPr>
              <a:t>Content</a:t>
            </a:r>
            <a:endParaRPr lang="zh-CN" altLang="en-US"/>
          </a:p>
        </p:txBody>
      </p:sp>
      <p:sp>
        <p:nvSpPr>
          <p:cNvPr id="304" name="Object 304"/>
          <p:cNvSpPr txBox="1"/>
          <p:nvPr/>
        </p:nvSpPr>
        <p:spPr>
          <a:xfrm>
            <a:off x="4152900" y="6809739"/>
            <a:ext cx="4270560" cy="1093060"/>
          </a:xfrm>
          <a:prstGeom prst="rect">
            <a:avLst/>
          </a:prstGeom>
        </p:spPr>
        <p:txBody>
          <a:bodyPr vert="horz" lIns="0" tIns="0" rIns="0" bIns="0" rtlCol="0" anchor="t" anchorCtr="0">
            <a:noAutofit/>
          </a:bodyPr>
          <a:lstStyle/>
          <a:p>
            <a:pPr algn="l">
              <a:lnSpc>
                <a:spcPct val="100000"/>
              </a:lnSpc>
            </a:pPr>
            <a:r>
              <a:rPr lang="zh-CN" sz="7200" b="0" i="0" spc="1440" dirty="0">
                <a:solidFill>
                  <a:srgbClr val="FFFFFF"/>
                </a:solidFill>
                <a:latin typeface="OPPOSans-B"/>
                <a:ea typeface="OPPOSans-B"/>
              </a:rPr>
              <a:t>目录</a:t>
            </a:r>
            <a:endParaRPr lang="zh-CN" altLang="en-US"/>
          </a:p>
        </p:txBody>
      </p:sp>
      <p:pic>
        <p:nvPicPr>
          <p:cNvPr id="9305" name="image 305"/>
          <p:cNvPicPr>
            <a:picLocks noChangeAspect="1"/>
          </p:cNvPicPr>
          <p:nvPr/>
        </p:nvPicPr>
        <p:blipFill>
          <a:blip r:embed="rId4"/>
          <a:srcRect/>
          <a:stretch>
            <a:fillRect/>
          </a:stretch>
        </p:blipFill>
        <p:spPr>
          <a:xfrm>
            <a:off x="4127500" y="6210300"/>
            <a:ext cx="4305300" cy="101600"/>
          </a:xfrm>
          <a:prstGeom prst="rect">
            <a:avLst/>
          </a:prstGeom>
        </p:spPr>
      </p:pic>
      <p:pic>
        <p:nvPicPr>
          <p:cNvPr id="9306" name="image 306"/>
          <p:cNvPicPr>
            <a:picLocks noChangeAspect="1"/>
          </p:cNvPicPr>
          <p:nvPr/>
        </p:nvPicPr>
        <p:blipFill>
          <a:blip r:embed="rId5"/>
          <a:srcRect/>
          <a:stretch>
            <a:fillRect/>
          </a:stretch>
        </p:blipFill>
        <p:spPr>
          <a:xfrm>
            <a:off x="4140200" y="4572000"/>
            <a:ext cx="941940" cy="920393"/>
          </a:xfrm>
          <a:prstGeom prst="rect">
            <a:avLst/>
          </a:prstGeom>
        </p:spPr>
      </p:pic>
      <p:sp>
        <p:nvSpPr>
          <p:cNvPr id="307" name="Object 307"/>
          <p:cNvSpPr txBox="1"/>
          <p:nvPr/>
        </p:nvSpPr>
        <p:spPr>
          <a:xfrm>
            <a:off x="10833100" y="3725166"/>
            <a:ext cx="1652300" cy="1461650"/>
          </a:xfrm>
          <a:prstGeom prst="rect">
            <a:avLst/>
          </a:prstGeom>
        </p:spPr>
        <p:txBody>
          <a:bodyPr vert="horz" lIns="0" tIns="0" rIns="0" bIns="0" rtlCol="0" anchor="t" anchorCtr="0">
            <a:noAutofit/>
          </a:bodyPr>
          <a:lstStyle/>
          <a:p>
            <a:pPr algn="l">
              <a:lnSpc>
                <a:spcPct val="100000"/>
              </a:lnSpc>
            </a:pPr>
            <a:r>
              <a:rPr lang="zh-CN" sz="9600" b="0" i="0" spc="848" dirty="0">
                <a:solidFill>
                  <a:srgbClr val="2984FF"/>
                </a:solidFill>
                <a:latin typeface="OPPOSans-R"/>
                <a:ea typeface="OPPOSans-R"/>
              </a:rPr>
              <a:t>01</a:t>
            </a:r>
            <a:endParaRPr lang="zh-CN" altLang="en-US"/>
          </a:p>
        </p:txBody>
      </p:sp>
      <p:sp>
        <p:nvSpPr>
          <p:cNvPr id="308" name="Object 308"/>
          <p:cNvSpPr txBox="1"/>
          <p:nvPr/>
        </p:nvSpPr>
        <p:spPr>
          <a:xfrm>
            <a:off x="10833100" y="6061966"/>
            <a:ext cx="1639590" cy="1461650"/>
          </a:xfrm>
          <a:prstGeom prst="rect">
            <a:avLst/>
          </a:prstGeom>
        </p:spPr>
        <p:txBody>
          <a:bodyPr vert="horz" lIns="0" tIns="0" rIns="0" bIns="0" rtlCol="0" anchor="t" anchorCtr="0">
            <a:noAutofit/>
          </a:bodyPr>
          <a:lstStyle/>
          <a:p>
            <a:pPr algn="l">
              <a:lnSpc>
                <a:spcPct val="100000"/>
              </a:lnSpc>
            </a:pPr>
            <a:r>
              <a:rPr lang="zh-CN" sz="9600" b="0" i="0" dirty="0">
                <a:solidFill>
                  <a:srgbClr val="2984FF"/>
                </a:solidFill>
                <a:latin typeface="OPPOSans-R"/>
                <a:ea typeface="OPPOSans-R"/>
              </a:rPr>
              <a:t>02</a:t>
            </a:r>
            <a:endParaRPr lang="zh-CN" altLang="en-US"/>
          </a:p>
        </p:txBody>
      </p:sp>
      <p:sp>
        <p:nvSpPr>
          <p:cNvPr id="309" name="Object 309"/>
          <p:cNvSpPr txBox="1"/>
          <p:nvPr/>
        </p:nvSpPr>
        <p:spPr>
          <a:xfrm>
            <a:off x="10833100" y="8386066"/>
            <a:ext cx="1639590" cy="1461650"/>
          </a:xfrm>
          <a:prstGeom prst="rect">
            <a:avLst/>
          </a:prstGeom>
        </p:spPr>
        <p:txBody>
          <a:bodyPr vert="horz" lIns="0" tIns="0" rIns="0" bIns="0" rtlCol="0" anchor="t" anchorCtr="0">
            <a:noAutofit/>
          </a:bodyPr>
          <a:lstStyle/>
          <a:p>
            <a:pPr algn="l">
              <a:lnSpc>
                <a:spcPct val="100000"/>
              </a:lnSpc>
            </a:pPr>
            <a:r>
              <a:rPr lang="zh-CN" sz="9600" b="0" i="0" dirty="0">
                <a:solidFill>
                  <a:srgbClr val="2984FF"/>
                </a:solidFill>
                <a:latin typeface="OPPOSans-R"/>
                <a:ea typeface="OPPOSans-R"/>
              </a:rPr>
              <a:t>03</a:t>
            </a:r>
            <a:endParaRPr lang="zh-CN" altLang="en-US"/>
          </a:p>
        </p:txBody>
      </p:sp>
      <p:sp>
        <p:nvSpPr>
          <p:cNvPr id="3010" name="Object 3010"/>
          <p:cNvSpPr txBox="1"/>
          <p:nvPr/>
        </p:nvSpPr>
        <p:spPr>
          <a:xfrm>
            <a:off x="12547600" y="3832860"/>
            <a:ext cx="7003210" cy="737179"/>
          </a:xfrm>
          <a:prstGeom prst="rect">
            <a:avLst/>
          </a:prstGeom>
        </p:spPr>
        <p:txBody>
          <a:bodyPr vert="horz" lIns="0" tIns="0" rIns="0" bIns="0" rtlCol="0" anchor="t" anchorCtr="0">
            <a:noAutofit/>
          </a:bodyPr>
          <a:lstStyle/>
          <a:p>
            <a:pPr algn="l">
              <a:lnSpc>
                <a:spcPct val="100000"/>
              </a:lnSpc>
            </a:pPr>
            <a:r>
              <a:rPr lang="zh-CN" sz="4800" b="0" i="0" spc="480" dirty="0">
                <a:solidFill>
                  <a:srgbClr val="313131"/>
                </a:solidFill>
                <a:latin typeface="OPPOSans-B"/>
                <a:ea typeface="OPPOSans-B"/>
              </a:rPr>
              <a:t>研究背景与意义</a:t>
            </a:r>
            <a:endParaRPr lang="zh-CN" altLang="en-US" dirty="0"/>
          </a:p>
        </p:txBody>
      </p:sp>
      <p:sp>
        <p:nvSpPr>
          <p:cNvPr id="3011" name="Object 3011"/>
          <p:cNvSpPr txBox="1"/>
          <p:nvPr/>
        </p:nvSpPr>
        <p:spPr>
          <a:xfrm>
            <a:off x="12547600" y="4638675"/>
            <a:ext cx="10358650" cy="381300"/>
          </a:xfrm>
          <a:prstGeom prst="rect">
            <a:avLst/>
          </a:prstGeom>
        </p:spPr>
        <p:txBody>
          <a:bodyPr vert="horz" lIns="0" tIns="0" rIns="0" bIns="0" rtlCol="0" anchor="t" anchorCtr="0">
            <a:noAutofit/>
          </a:bodyPr>
          <a:lstStyle/>
          <a:p>
            <a:pPr algn="l">
              <a:lnSpc>
                <a:spcPct val="100000"/>
              </a:lnSpc>
            </a:pPr>
            <a:r>
              <a:rPr lang="zh-CN" sz="2500" b="0" i="0" dirty="0">
                <a:solidFill>
                  <a:srgbClr val="898989"/>
                </a:solidFill>
                <a:latin typeface="OPPOSans-R"/>
                <a:ea typeface="OPPOSans-R"/>
              </a:rPr>
              <a:t>BACKGROUND AND SIGNIFICANCE OF THE TOPIC</a:t>
            </a:r>
            <a:endParaRPr lang="zh-CN" altLang="en-US"/>
          </a:p>
        </p:txBody>
      </p:sp>
      <p:sp>
        <p:nvSpPr>
          <p:cNvPr id="3012" name="Object 3012"/>
          <p:cNvSpPr txBox="1"/>
          <p:nvPr/>
        </p:nvSpPr>
        <p:spPr>
          <a:xfrm>
            <a:off x="12547600" y="6182360"/>
            <a:ext cx="7486190" cy="737179"/>
          </a:xfrm>
          <a:prstGeom prst="rect">
            <a:avLst/>
          </a:prstGeom>
        </p:spPr>
        <p:txBody>
          <a:bodyPr vert="horz" lIns="0" tIns="0" rIns="0" bIns="0" rtlCol="0" anchor="t" anchorCtr="0">
            <a:noAutofit/>
          </a:bodyPr>
          <a:lstStyle/>
          <a:p>
            <a:pPr algn="l">
              <a:lnSpc>
                <a:spcPct val="100000"/>
              </a:lnSpc>
            </a:pPr>
            <a:r>
              <a:rPr lang="zh-CN" sz="4800" b="0" i="0" spc="480" dirty="0">
                <a:solidFill>
                  <a:srgbClr val="313131"/>
                </a:solidFill>
                <a:latin typeface="OPPOSans-B"/>
                <a:ea typeface="OPPOSans-B"/>
              </a:rPr>
              <a:t>研究思路与方法</a:t>
            </a:r>
            <a:endParaRPr lang="zh-CN" altLang="en-US"/>
          </a:p>
        </p:txBody>
      </p:sp>
      <p:sp>
        <p:nvSpPr>
          <p:cNvPr id="3013" name="Object 3013"/>
          <p:cNvSpPr txBox="1"/>
          <p:nvPr/>
        </p:nvSpPr>
        <p:spPr>
          <a:xfrm>
            <a:off x="12547600" y="7001510"/>
            <a:ext cx="8147110" cy="381300"/>
          </a:xfrm>
          <a:prstGeom prst="rect">
            <a:avLst/>
          </a:prstGeom>
        </p:spPr>
        <p:txBody>
          <a:bodyPr vert="horz" lIns="0" tIns="0" rIns="0" bIns="0" rtlCol="0" anchor="t" anchorCtr="0">
            <a:noAutofit/>
          </a:bodyPr>
          <a:lstStyle/>
          <a:p>
            <a:pPr algn="l">
              <a:lnSpc>
                <a:spcPct val="100000"/>
              </a:lnSpc>
            </a:pPr>
            <a:r>
              <a:rPr lang="zh-CN" sz="2500" b="0" i="0" dirty="0">
                <a:solidFill>
                  <a:srgbClr val="898989"/>
                </a:solidFill>
                <a:latin typeface="OPPOSans-R"/>
                <a:ea typeface="OPPOSans-R"/>
              </a:rPr>
              <a:t>RESEARCH IDEAS AND METHODS</a:t>
            </a:r>
            <a:endParaRPr lang="zh-CN" altLang="en-US"/>
          </a:p>
        </p:txBody>
      </p:sp>
      <p:sp>
        <p:nvSpPr>
          <p:cNvPr id="3014" name="Object 3014"/>
          <p:cNvSpPr txBox="1"/>
          <p:nvPr/>
        </p:nvSpPr>
        <p:spPr>
          <a:xfrm>
            <a:off x="12547600" y="8531860"/>
            <a:ext cx="7117600" cy="737179"/>
          </a:xfrm>
          <a:prstGeom prst="rect">
            <a:avLst/>
          </a:prstGeom>
        </p:spPr>
        <p:txBody>
          <a:bodyPr vert="horz" lIns="0" tIns="0" rIns="0" bIns="0" rtlCol="0" anchor="t" anchorCtr="0">
            <a:noAutofit/>
          </a:bodyPr>
          <a:lstStyle/>
          <a:p>
            <a:pPr algn="l">
              <a:lnSpc>
                <a:spcPct val="100000"/>
              </a:lnSpc>
            </a:pPr>
            <a:r>
              <a:rPr lang="zh-CN" sz="4800" b="0" i="0" spc="480" dirty="0">
                <a:solidFill>
                  <a:srgbClr val="313131"/>
                </a:solidFill>
                <a:latin typeface="OPPOSans-B"/>
                <a:ea typeface="OPPOSans-B"/>
              </a:rPr>
              <a:t>研究成果及结论</a:t>
            </a:r>
            <a:endParaRPr lang="zh-CN" altLang="en-US" dirty="0"/>
          </a:p>
        </p:txBody>
      </p:sp>
      <p:sp>
        <p:nvSpPr>
          <p:cNvPr id="3015" name="Object 3015"/>
          <p:cNvSpPr txBox="1"/>
          <p:nvPr/>
        </p:nvSpPr>
        <p:spPr>
          <a:xfrm>
            <a:off x="12547600" y="9337675"/>
            <a:ext cx="10231550" cy="381300"/>
          </a:xfrm>
          <a:prstGeom prst="rect">
            <a:avLst/>
          </a:prstGeom>
        </p:spPr>
        <p:txBody>
          <a:bodyPr vert="horz" lIns="0" tIns="0" rIns="0" bIns="0" rtlCol="0" anchor="t" anchorCtr="0">
            <a:noAutofit/>
          </a:bodyPr>
          <a:lstStyle/>
          <a:p>
            <a:pPr algn="l">
              <a:lnSpc>
                <a:spcPct val="100000"/>
              </a:lnSpc>
            </a:pPr>
            <a:r>
              <a:rPr lang="zh-CN" sz="2500" b="0" i="0" dirty="0">
                <a:solidFill>
                  <a:srgbClr val="898989"/>
                </a:solidFill>
                <a:latin typeface="OPPOSans-R"/>
                <a:ea typeface="OPPOSans-R"/>
              </a:rPr>
              <a:t>RESEARCH RESULTS AND CONCLUSIONS</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9401" name="image 401"/>
          <p:cNvPicPr>
            <a:picLocks noChangeAspect="1"/>
          </p:cNvPicPr>
          <p:nvPr/>
        </p:nvPicPr>
        <p:blipFill>
          <a:blip r:embed="rId2"/>
          <a:srcRect/>
          <a:stretch>
            <a:fillRect/>
          </a:stretch>
        </p:blipFill>
        <p:spPr>
          <a:xfrm>
            <a:off x="0" y="4114800"/>
            <a:ext cx="9258300" cy="4953000"/>
          </a:xfrm>
          <a:prstGeom prst="rect">
            <a:avLst/>
          </a:prstGeom>
        </p:spPr>
      </p:pic>
      <p:sp>
        <p:nvSpPr>
          <p:cNvPr id="402" name="Object 402"/>
          <p:cNvSpPr txBox="1"/>
          <p:nvPr/>
        </p:nvSpPr>
        <p:spPr>
          <a:xfrm>
            <a:off x="1587500" y="5667375"/>
            <a:ext cx="2834330" cy="1677720"/>
          </a:xfrm>
          <a:prstGeom prst="rect">
            <a:avLst/>
          </a:prstGeom>
        </p:spPr>
        <p:txBody>
          <a:bodyPr vert="horz" lIns="0" tIns="0" rIns="0" bIns="0" rtlCol="0" anchor="t" anchorCtr="0">
            <a:noAutofit/>
          </a:bodyPr>
          <a:lstStyle/>
          <a:p>
            <a:pPr algn="l">
              <a:lnSpc>
                <a:spcPct val="100000"/>
              </a:lnSpc>
            </a:pPr>
            <a:r>
              <a:rPr lang="zh-CN" sz="11000" b="0" i="0" dirty="0">
                <a:solidFill>
                  <a:srgbClr val="FFFFFF"/>
                </a:solidFill>
                <a:latin typeface="OPPOSans-B"/>
                <a:ea typeface="OPPOSans-B"/>
              </a:rPr>
              <a:t>01</a:t>
            </a:r>
            <a:endParaRPr lang="zh-CN" altLang="en-US"/>
          </a:p>
        </p:txBody>
      </p:sp>
      <p:sp>
        <p:nvSpPr>
          <p:cNvPr id="403" name="Object 403"/>
          <p:cNvSpPr txBox="1"/>
          <p:nvPr/>
        </p:nvSpPr>
        <p:spPr>
          <a:xfrm>
            <a:off x="1536700" y="7321550"/>
            <a:ext cx="4661145" cy="915120"/>
          </a:xfrm>
          <a:prstGeom prst="rect">
            <a:avLst/>
          </a:prstGeom>
        </p:spPr>
        <p:txBody>
          <a:bodyPr vert="horz" lIns="0" tIns="0" rIns="0" bIns="0" rtlCol="0" anchor="t" anchorCtr="0">
            <a:noAutofit/>
          </a:bodyPr>
          <a:lstStyle/>
          <a:p>
            <a:pPr algn="l">
              <a:lnSpc>
                <a:spcPct val="100000"/>
              </a:lnSpc>
            </a:pPr>
            <a:r>
              <a:rPr lang="zh-CN" sz="6000" b="0" i="0" dirty="0">
                <a:solidFill>
                  <a:srgbClr val="FFFFFF"/>
                </a:solidFill>
                <a:latin typeface="OPPOSans-R"/>
                <a:ea typeface="OPPOSans-R"/>
              </a:rPr>
              <a:t>Part.one</a:t>
            </a:r>
            <a:endParaRPr lang="zh-CN" altLang="en-US"/>
          </a:p>
        </p:txBody>
      </p:sp>
      <p:pic>
        <p:nvPicPr>
          <p:cNvPr id="9404" name="image 404"/>
          <p:cNvPicPr>
            <a:picLocks noChangeAspect="1"/>
          </p:cNvPicPr>
          <p:nvPr/>
        </p:nvPicPr>
        <p:blipFill>
          <a:blip r:embed="rId3"/>
          <a:srcRect/>
          <a:stretch>
            <a:fillRect/>
          </a:stretch>
        </p:blipFill>
        <p:spPr>
          <a:xfrm>
            <a:off x="1562100" y="4902200"/>
            <a:ext cx="3733800" cy="101600"/>
          </a:xfrm>
          <a:prstGeom prst="rect">
            <a:avLst/>
          </a:prstGeom>
        </p:spPr>
      </p:pic>
      <p:sp>
        <p:nvSpPr>
          <p:cNvPr id="405" name="Object 405"/>
          <p:cNvSpPr txBox="1"/>
          <p:nvPr/>
        </p:nvSpPr>
        <p:spPr>
          <a:xfrm>
            <a:off x="9994900" y="6076950"/>
            <a:ext cx="9850250" cy="915120"/>
          </a:xfrm>
          <a:prstGeom prst="rect">
            <a:avLst/>
          </a:prstGeom>
        </p:spPr>
        <p:txBody>
          <a:bodyPr vert="horz" lIns="0" tIns="0" rIns="0" bIns="0" rtlCol="0" anchor="t" anchorCtr="0">
            <a:noAutofit/>
          </a:bodyPr>
          <a:lstStyle/>
          <a:p>
            <a:pPr algn="l">
              <a:lnSpc>
                <a:spcPct val="100000"/>
              </a:lnSpc>
            </a:pPr>
            <a:r>
              <a:rPr lang="zh-CN" sz="6000" b="0" i="0" spc="600" dirty="0">
                <a:solidFill>
                  <a:srgbClr val="313131"/>
                </a:solidFill>
                <a:latin typeface="OPPOSans-B"/>
                <a:ea typeface="OPPOSans-B"/>
              </a:rPr>
              <a:t>研究背景与意义</a:t>
            </a:r>
            <a:endParaRPr lang="zh-CN" altLang="en-US"/>
          </a:p>
        </p:txBody>
      </p:sp>
      <p:sp>
        <p:nvSpPr>
          <p:cNvPr id="406" name="Object 406"/>
          <p:cNvSpPr txBox="1"/>
          <p:nvPr/>
        </p:nvSpPr>
        <p:spPr>
          <a:xfrm>
            <a:off x="9982200" y="7140575"/>
            <a:ext cx="12481220" cy="457560"/>
          </a:xfrm>
          <a:prstGeom prst="rect">
            <a:avLst/>
          </a:prstGeom>
        </p:spPr>
        <p:txBody>
          <a:bodyPr vert="horz" lIns="0" tIns="0" rIns="0" bIns="0" rtlCol="0" anchor="t" anchorCtr="0">
            <a:noAutofit/>
          </a:bodyPr>
          <a:lstStyle/>
          <a:p>
            <a:pPr algn="l">
              <a:lnSpc>
                <a:spcPct val="100000"/>
              </a:lnSpc>
            </a:pPr>
            <a:r>
              <a:rPr lang="zh-CN" sz="3000" b="0" i="0" spc="150" dirty="0">
                <a:solidFill>
                  <a:srgbClr val="898989"/>
                </a:solidFill>
                <a:latin typeface="OPPOSans-R"/>
                <a:ea typeface="OPPOSans-R"/>
              </a:rPr>
              <a:t>BACKGROUND AND SIGNIFICANCE OF THE TOPIC</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9601" name="image 601"/>
          <p:cNvPicPr>
            <a:picLocks noChangeAspect="1"/>
          </p:cNvPicPr>
          <p:nvPr/>
        </p:nvPicPr>
        <p:blipFill>
          <a:blip r:embed="rId2"/>
          <a:srcRect/>
          <a:stretch>
            <a:fillRect/>
          </a:stretch>
        </p:blipFill>
        <p:spPr>
          <a:xfrm>
            <a:off x="11520656" y="2855595"/>
            <a:ext cx="7518400" cy="9855200"/>
          </a:xfrm>
          <a:prstGeom prst="rect">
            <a:avLst/>
          </a:prstGeom>
        </p:spPr>
      </p:pic>
      <p:pic>
        <p:nvPicPr>
          <p:cNvPr id="9602" name="image 602"/>
          <p:cNvPicPr>
            <a:picLocks noChangeAspect="1"/>
          </p:cNvPicPr>
          <p:nvPr/>
        </p:nvPicPr>
        <p:blipFill>
          <a:blip r:embed="rId3"/>
          <a:srcRect/>
          <a:stretch>
            <a:fillRect/>
          </a:stretch>
        </p:blipFill>
        <p:spPr>
          <a:xfrm>
            <a:off x="4259701" y="2855595"/>
            <a:ext cx="8128000" cy="9855200"/>
          </a:xfrm>
          <a:prstGeom prst="rect">
            <a:avLst/>
          </a:prstGeom>
        </p:spPr>
      </p:pic>
      <p:sp>
        <p:nvSpPr>
          <p:cNvPr id="605" name="Object 605"/>
          <p:cNvSpPr txBox="1"/>
          <p:nvPr/>
        </p:nvSpPr>
        <p:spPr>
          <a:xfrm>
            <a:off x="3460906" y="3910509"/>
            <a:ext cx="5643240" cy="737179"/>
          </a:xfrm>
          <a:prstGeom prst="rect">
            <a:avLst/>
          </a:prstGeom>
        </p:spPr>
        <p:txBody>
          <a:bodyPr vert="horz" lIns="0" tIns="0" rIns="0" bIns="0" rtlCol="0" anchor="t" anchorCtr="0">
            <a:noAutofit/>
          </a:bodyPr>
          <a:lstStyle/>
          <a:p>
            <a:pPr algn="ctr">
              <a:lnSpc>
                <a:spcPct val="100000"/>
              </a:lnSpc>
            </a:pPr>
            <a:r>
              <a:rPr lang="zh-CN" sz="4800" b="0" i="0" spc="480" dirty="0">
                <a:solidFill>
                  <a:srgbClr val="FFFFFF"/>
                </a:solidFill>
                <a:latin typeface="OPPOSans-B"/>
                <a:ea typeface="OPPOSans-B"/>
              </a:rPr>
              <a:t>目前形势</a:t>
            </a:r>
            <a:endParaRPr lang="zh-CN" altLang="en-US" dirty="0"/>
          </a:p>
        </p:txBody>
      </p:sp>
      <p:sp>
        <p:nvSpPr>
          <p:cNvPr id="606" name="Object 606"/>
          <p:cNvSpPr txBox="1"/>
          <p:nvPr/>
        </p:nvSpPr>
        <p:spPr>
          <a:xfrm>
            <a:off x="11286671" y="3940809"/>
            <a:ext cx="5617820" cy="737179"/>
          </a:xfrm>
          <a:prstGeom prst="rect">
            <a:avLst/>
          </a:prstGeom>
        </p:spPr>
        <p:txBody>
          <a:bodyPr vert="horz" lIns="0" tIns="0" rIns="0" bIns="0" rtlCol="0" anchor="t" anchorCtr="0">
            <a:noAutofit/>
          </a:bodyPr>
          <a:lstStyle/>
          <a:p>
            <a:pPr algn="ctr">
              <a:lnSpc>
                <a:spcPct val="100000"/>
              </a:lnSpc>
            </a:pPr>
            <a:r>
              <a:rPr lang="zh-CN" altLang="en-US" sz="4800" b="0" i="0" spc="480" dirty="0">
                <a:solidFill>
                  <a:srgbClr val="FFFFFF"/>
                </a:solidFill>
                <a:latin typeface="OPPOSans-B"/>
                <a:ea typeface="OPPOSans-B"/>
              </a:rPr>
              <a:t>发展趋势</a:t>
            </a:r>
            <a:endParaRPr lang="zh-CN" altLang="en-US" dirty="0"/>
          </a:p>
        </p:txBody>
      </p:sp>
      <p:sp>
        <p:nvSpPr>
          <p:cNvPr id="608" name="Object 608"/>
          <p:cNvSpPr txBox="1"/>
          <p:nvPr/>
        </p:nvSpPr>
        <p:spPr>
          <a:xfrm>
            <a:off x="4880690" y="5982425"/>
            <a:ext cx="6147548" cy="2482306"/>
          </a:xfrm>
          <a:prstGeom prst="rect">
            <a:avLst/>
          </a:prstGeom>
        </p:spPr>
        <p:txBody>
          <a:bodyPr vert="horz" lIns="0" tIns="0" rIns="0" bIns="0" rtlCol="0" anchor="t" anchorCtr="0">
            <a:noAutofit/>
          </a:bodyPr>
          <a:lstStyle/>
          <a:p>
            <a:pPr>
              <a:lnSpc>
                <a:spcPct val="133333"/>
              </a:lnSpc>
            </a:pPr>
            <a:r>
              <a:rPr lang="zh-CN" altLang="en-US" sz="3000" dirty="0">
                <a:solidFill>
                  <a:srgbClr val="FFFFFF"/>
                </a:solidFill>
                <a:latin typeface="OPPOSans-R"/>
                <a:ea typeface="OPPOSans-R"/>
              </a:rPr>
              <a:t>借助于“一带一路”发展平台，国家大力推广优秀影视文化作品，举办“文化交流节”，鼓励民间艺人海外巡回演出等等。“纪录片”成为跨文化传播新途径。</a:t>
            </a:r>
            <a:endParaRPr lang="zh-CN" altLang="en-US" dirty="0"/>
          </a:p>
        </p:txBody>
      </p:sp>
      <p:sp>
        <p:nvSpPr>
          <p:cNvPr id="609" name="Object 609"/>
          <p:cNvSpPr txBox="1"/>
          <p:nvPr/>
        </p:nvSpPr>
        <p:spPr>
          <a:xfrm>
            <a:off x="12191999" y="5955935"/>
            <a:ext cx="6353175" cy="3082077"/>
          </a:xfrm>
          <a:prstGeom prst="rect">
            <a:avLst/>
          </a:prstGeom>
        </p:spPr>
        <p:txBody>
          <a:bodyPr vert="horz" lIns="0" tIns="0" rIns="0" bIns="0" rtlCol="0" anchor="t" anchorCtr="0">
            <a:noAutofit/>
          </a:bodyPr>
          <a:lstStyle/>
          <a:p>
            <a:pPr>
              <a:lnSpc>
                <a:spcPct val="133333"/>
              </a:lnSpc>
            </a:pPr>
            <a:r>
              <a:rPr lang="zh-CN" altLang="zh-CN" sz="3000" dirty="0">
                <a:solidFill>
                  <a:srgbClr val="FFFFFF"/>
                </a:solidFill>
                <a:latin typeface="OPPOSans-R"/>
                <a:ea typeface="OPPOSans-R"/>
              </a:rPr>
              <a:t>“纪录片”作为一种非虚构的文化表现形式，具有生动、客观、灵动、流畅、趣味等影视特性，在传播中华文化，提升中国文化软实力以及国际影响力等方面具有不可替代的作用。 </a:t>
            </a:r>
            <a:endParaRPr lang="zh-CN" altLang="en-US" sz="3000" dirty="0">
              <a:solidFill>
                <a:srgbClr val="FFFFFF"/>
              </a:solidFill>
              <a:latin typeface="OPPOSans-R"/>
              <a:ea typeface="OPPOSans-R"/>
            </a:endParaRPr>
          </a:p>
        </p:txBody>
      </p:sp>
      <p:sp>
        <p:nvSpPr>
          <p:cNvPr id="6010" name="Object 6010"/>
          <p:cNvSpPr txBox="1"/>
          <p:nvPr/>
        </p:nvSpPr>
        <p:spPr>
          <a:xfrm>
            <a:off x="1676400" y="732789"/>
            <a:ext cx="4766250" cy="1194740"/>
          </a:xfrm>
          <a:prstGeom prst="rect">
            <a:avLst/>
          </a:prstGeom>
        </p:spPr>
        <p:txBody>
          <a:bodyPr vert="horz" lIns="0" tIns="0" rIns="0" bIns="0" rtlCol="0" anchor="t" anchorCtr="0">
            <a:noAutofit/>
          </a:bodyPr>
          <a:lstStyle/>
          <a:p>
            <a:pPr algn="l">
              <a:lnSpc>
                <a:spcPct val="110833"/>
              </a:lnSpc>
            </a:pPr>
            <a:r>
              <a:rPr lang="zh-CN" sz="3600" b="0" i="0" spc="360" dirty="0">
                <a:solidFill>
                  <a:srgbClr val="313131"/>
                </a:solidFill>
                <a:latin typeface="OPPOSans-B"/>
                <a:ea typeface="OPPOSans-B"/>
              </a:rPr>
              <a:t>1.1  </a:t>
            </a:r>
            <a:endParaRPr lang="zh-CN" altLang="en-US" sz="3600"/>
          </a:p>
          <a:p>
            <a:pPr algn="l">
              <a:lnSpc>
                <a:spcPct val="110833"/>
              </a:lnSpc>
            </a:pPr>
            <a:r>
              <a:rPr lang="zh-CN" sz="3600" b="0" i="0" spc="360" dirty="0">
                <a:solidFill>
                  <a:srgbClr val="313131"/>
                </a:solidFill>
                <a:latin typeface="OPPOSans-B"/>
                <a:ea typeface="OPPOSans-B"/>
              </a:rPr>
              <a:t>研究背景</a:t>
            </a:r>
            <a:endParaRPr lang="zh-CN" altLang="en-US"/>
          </a:p>
        </p:txBody>
      </p:sp>
      <p:pic>
        <p:nvPicPr>
          <p:cNvPr id="96011" name="image 6011"/>
          <p:cNvPicPr>
            <a:picLocks noChangeAspect="1"/>
          </p:cNvPicPr>
          <p:nvPr/>
        </p:nvPicPr>
        <p:blipFill>
          <a:blip r:embed="rId4"/>
          <a:srcRect/>
          <a:stretch>
            <a:fillRect/>
          </a:stretch>
        </p:blipFill>
        <p:spPr>
          <a:xfrm>
            <a:off x="0" y="698500"/>
            <a:ext cx="1308100" cy="1143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801" name="Object 801"/>
          <p:cNvSpPr txBox="1"/>
          <p:nvPr/>
        </p:nvSpPr>
        <p:spPr>
          <a:xfrm>
            <a:off x="16725900" y="8016875"/>
            <a:ext cx="6240610" cy="1487070"/>
          </a:xfrm>
          <a:prstGeom prst="rect">
            <a:avLst/>
          </a:prstGeom>
        </p:spPr>
        <p:txBody>
          <a:bodyPr vert="horz" lIns="0" tIns="0" rIns="0" bIns="0" rtlCol="0" anchor="t" anchorCtr="0">
            <a:noAutofit/>
          </a:bodyPr>
          <a:lstStyle/>
          <a:p>
            <a:pPr>
              <a:lnSpc>
                <a:spcPct val="110833"/>
              </a:lnSpc>
            </a:pPr>
            <a:r>
              <a:rPr lang="zh-CN" altLang="zh-CN" sz="3000" dirty="0">
                <a:solidFill>
                  <a:srgbClr val="7D7D7D"/>
                </a:solidFill>
                <a:latin typeface="OPPOSans-R"/>
                <a:ea typeface="OPPOSans-R"/>
              </a:rPr>
              <a:t>中国优秀纪录片的跨文化传播可以通过其丰富的题材，改变海外受众对中华文化的传统认知，全方位了解中国文化，塑造良好的国家形象。 </a:t>
            </a:r>
            <a:endParaRPr lang="zh-CN" altLang="en-US" sz="3000" dirty="0">
              <a:solidFill>
                <a:srgbClr val="7D7D7D"/>
              </a:solidFill>
              <a:latin typeface="OPPOSans-R"/>
              <a:ea typeface="OPPOSans-R"/>
            </a:endParaRPr>
          </a:p>
        </p:txBody>
      </p:sp>
      <p:sp>
        <p:nvSpPr>
          <p:cNvPr id="802" name="Object 802"/>
          <p:cNvSpPr txBox="1"/>
          <p:nvPr/>
        </p:nvSpPr>
        <p:spPr>
          <a:xfrm>
            <a:off x="16922750" y="6096000"/>
            <a:ext cx="5846600" cy="610080"/>
          </a:xfrm>
          <a:prstGeom prst="rect">
            <a:avLst/>
          </a:prstGeom>
        </p:spPr>
        <p:txBody>
          <a:bodyPr vert="horz" lIns="0" tIns="0" rIns="0" bIns="0" rtlCol="0" anchor="t" anchorCtr="0">
            <a:noAutofit/>
          </a:bodyPr>
          <a:lstStyle/>
          <a:p>
            <a:pPr algn="ctr">
              <a:lnSpc>
                <a:spcPct val="100000"/>
              </a:lnSpc>
            </a:pPr>
            <a:r>
              <a:rPr lang="zh-CN" altLang="en-US" sz="4000" b="1" i="0" spc="400" dirty="0">
                <a:solidFill>
                  <a:srgbClr val="313131"/>
                </a:solidFill>
                <a:latin typeface="OPPOSans-R"/>
                <a:ea typeface="OPPOSans-R"/>
              </a:rPr>
              <a:t>社会效益</a:t>
            </a:r>
            <a:endParaRPr lang="zh-CN" altLang="en-US" dirty="0"/>
          </a:p>
        </p:txBody>
      </p:sp>
      <p:sp>
        <p:nvSpPr>
          <p:cNvPr id="803" name="Object 803"/>
          <p:cNvSpPr txBox="1"/>
          <p:nvPr/>
        </p:nvSpPr>
        <p:spPr>
          <a:xfrm>
            <a:off x="8909050" y="8016875"/>
            <a:ext cx="6647330" cy="1487070"/>
          </a:xfrm>
          <a:prstGeom prst="rect">
            <a:avLst/>
          </a:prstGeom>
        </p:spPr>
        <p:txBody>
          <a:bodyPr vert="horz" lIns="0" tIns="0" rIns="0" bIns="0" rtlCol="0" anchor="t" anchorCtr="0">
            <a:noAutofit/>
          </a:bodyPr>
          <a:lstStyle/>
          <a:p>
            <a:pPr>
              <a:lnSpc>
                <a:spcPct val="110833"/>
              </a:lnSpc>
            </a:pPr>
            <a:r>
              <a:rPr lang="zh-CN" altLang="en-US" sz="3000" dirty="0">
                <a:solidFill>
                  <a:srgbClr val="7D7D7D"/>
                </a:solidFill>
                <a:latin typeface="OPPOSans-R"/>
                <a:ea typeface="OPPOSans-R"/>
              </a:rPr>
              <a:t>优秀纪录片的跨文化传播能够充分展示民族精神，彰显国家风采，促使西方了解中国天人合一、人文关怀等多重优良特质，促进东西方不同意识形态和价值体系之间的对话交流。</a:t>
            </a:r>
            <a:endParaRPr lang="zh-CN" altLang="en-US" dirty="0"/>
          </a:p>
        </p:txBody>
      </p:sp>
      <p:sp>
        <p:nvSpPr>
          <p:cNvPr id="804" name="Object 804"/>
          <p:cNvSpPr txBox="1"/>
          <p:nvPr/>
        </p:nvSpPr>
        <p:spPr>
          <a:xfrm>
            <a:off x="9080500" y="6096000"/>
            <a:ext cx="6304160" cy="610080"/>
          </a:xfrm>
          <a:prstGeom prst="rect">
            <a:avLst/>
          </a:prstGeom>
        </p:spPr>
        <p:txBody>
          <a:bodyPr vert="horz" lIns="0" tIns="0" rIns="0" bIns="0" rtlCol="0" anchor="t" anchorCtr="0">
            <a:noAutofit/>
          </a:bodyPr>
          <a:lstStyle/>
          <a:p>
            <a:pPr algn="ctr">
              <a:lnSpc>
                <a:spcPct val="100000"/>
              </a:lnSpc>
            </a:pPr>
            <a:r>
              <a:rPr lang="zh-CN" altLang="en-US" sz="4000" b="1" spc="400" dirty="0">
                <a:solidFill>
                  <a:srgbClr val="313131"/>
                </a:solidFill>
                <a:latin typeface="OPPOSans-R"/>
                <a:ea typeface="OPPOSans-R"/>
              </a:rPr>
              <a:t>现实研究价值</a:t>
            </a:r>
            <a:endParaRPr lang="zh-CN" altLang="en-US" dirty="0"/>
          </a:p>
        </p:txBody>
      </p:sp>
      <p:sp>
        <p:nvSpPr>
          <p:cNvPr id="805" name="Object 805"/>
          <p:cNvSpPr txBox="1"/>
          <p:nvPr/>
        </p:nvSpPr>
        <p:spPr>
          <a:xfrm>
            <a:off x="1422400" y="8016874"/>
            <a:ext cx="6316870" cy="1984307"/>
          </a:xfrm>
          <a:prstGeom prst="rect">
            <a:avLst/>
          </a:prstGeom>
        </p:spPr>
        <p:txBody>
          <a:bodyPr vert="horz" lIns="0" tIns="0" rIns="0" bIns="0" rtlCol="0" anchor="t" anchorCtr="0">
            <a:noAutofit/>
          </a:bodyPr>
          <a:lstStyle/>
          <a:p>
            <a:pPr>
              <a:lnSpc>
                <a:spcPct val="110833"/>
              </a:lnSpc>
            </a:pPr>
            <a:r>
              <a:rPr lang="zh-CN" altLang="en-US" sz="3000" dirty="0">
                <a:solidFill>
                  <a:srgbClr val="898989"/>
                </a:solidFill>
                <a:latin typeface="OPPOSans-R"/>
                <a:ea typeface="OPPOSans-R"/>
              </a:rPr>
              <a:t>深层次的人文关怀为中国国际影视作品行业的发展贡献了理论和实践基础，在某种程度上可拔高中国影视作品的思想性</a:t>
            </a:r>
            <a:endParaRPr lang="zh-CN" altLang="en-US" dirty="0"/>
          </a:p>
        </p:txBody>
      </p:sp>
      <p:sp>
        <p:nvSpPr>
          <p:cNvPr id="806" name="Object 806"/>
          <p:cNvSpPr txBox="1"/>
          <p:nvPr/>
        </p:nvSpPr>
        <p:spPr>
          <a:xfrm>
            <a:off x="1746250" y="6096000"/>
            <a:ext cx="5668660" cy="610080"/>
          </a:xfrm>
          <a:prstGeom prst="rect">
            <a:avLst/>
          </a:prstGeom>
        </p:spPr>
        <p:txBody>
          <a:bodyPr vert="horz" lIns="0" tIns="0" rIns="0" bIns="0" rtlCol="0" anchor="t" anchorCtr="0">
            <a:noAutofit/>
          </a:bodyPr>
          <a:lstStyle/>
          <a:p>
            <a:pPr algn="ctr">
              <a:lnSpc>
                <a:spcPct val="100000"/>
              </a:lnSpc>
            </a:pPr>
            <a:r>
              <a:rPr lang="zh-CN" sz="4000" b="1" i="0" spc="400" dirty="0">
                <a:solidFill>
                  <a:srgbClr val="313131"/>
                </a:solidFill>
                <a:latin typeface="OPPOSans-R"/>
                <a:ea typeface="OPPOSans-R"/>
              </a:rPr>
              <a:t>学术研究价值</a:t>
            </a:r>
            <a:endParaRPr lang="zh-CN" altLang="en-US"/>
          </a:p>
        </p:txBody>
      </p:sp>
      <p:pic>
        <p:nvPicPr>
          <p:cNvPr id="9807" name="image 807"/>
          <p:cNvPicPr>
            <a:picLocks noChangeAspect="1"/>
          </p:cNvPicPr>
          <p:nvPr/>
        </p:nvPicPr>
        <p:blipFill>
          <a:blip r:embed="rId2"/>
          <a:srcRect/>
          <a:stretch>
            <a:fillRect/>
          </a:stretch>
        </p:blipFill>
        <p:spPr>
          <a:xfrm>
            <a:off x="4114800" y="7302500"/>
            <a:ext cx="927100" cy="101600"/>
          </a:xfrm>
          <a:prstGeom prst="rect">
            <a:avLst/>
          </a:prstGeom>
        </p:spPr>
      </p:pic>
      <p:pic>
        <p:nvPicPr>
          <p:cNvPr id="9808" name="image 808"/>
          <p:cNvPicPr>
            <a:picLocks noChangeAspect="1"/>
          </p:cNvPicPr>
          <p:nvPr/>
        </p:nvPicPr>
        <p:blipFill>
          <a:blip r:embed="rId2"/>
          <a:srcRect/>
          <a:stretch>
            <a:fillRect/>
          </a:stretch>
        </p:blipFill>
        <p:spPr>
          <a:xfrm>
            <a:off x="11766550" y="7302500"/>
            <a:ext cx="927100" cy="101600"/>
          </a:xfrm>
          <a:prstGeom prst="rect">
            <a:avLst/>
          </a:prstGeom>
        </p:spPr>
      </p:pic>
      <p:pic>
        <p:nvPicPr>
          <p:cNvPr id="9809" name="image 809"/>
          <p:cNvPicPr>
            <a:picLocks noChangeAspect="1"/>
          </p:cNvPicPr>
          <p:nvPr/>
        </p:nvPicPr>
        <p:blipFill>
          <a:blip r:embed="rId2"/>
          <a:srcRect/>
          <a:stretch>
            <a:fillRect/>
          </a:stretch>
        </p:blipFill>
        <p:spPr>
          <a:xfrm>
            <a:off x="19380200" y="7302500"/>
            <a:ext cx="927100" cy="101600"/>
          </a:xfrm>
          <a:prstGeom prst="rect">
            <a:avLst/>
          </a:prstGeom>
        </p:spPr>
      </p:pic>
      <p:sp>
        <p:nvSpPr>
          <p:cNvPr id="8010" name="Object 8010"/>
          <p:cNvSpPr txBox="1"/>
          <p:nvPr/>
        </p:nvSpPr>
        <p:spPr>
          <a:xfrm>
            <a:off x="1676400" y="732790"/>
            <a:ext cx="5592400" cy="1194740"/>
          </a:xfrm>
          <a:prstGeom prst="rect">
            <a:avLst/>
          </a:prstGeom>
        </p:spPr>
        <p:txBody>
          <a:bodyPr vert="horz" lIns="0" tIns="0" rIns="0" bIns="0" rtlCol="0" anchor="t" anchorCtr="0">
            <a:noAutofit/>
          </a:bodyPr>
          <a:lstStyle/>
          <a:p>
            <a:pPr algn="l">
              <a:lnSpc>
                <a:spcPct val="110833"/>
              </a:lnSpc>
            </a:pPr>
            <a:r>
              <a:rPr lang="zh-CN" sz="3600" b="0" i="0" spc="360" dirty="0">
                <a:solidFill>
                  <a:srgbClr val="313131"/>
                </a:solidFill>
                <a:latin typeface="OPPOSans-B"/>
                <a:ea typeface="OPPOSans-B"/>
              </a:rPr>
              <a:t>1.</a:t>
            </a:r>
            <a:r>
              <a:rPr lang="en-US" altLang="zh-CN" sz="3600" b="0" i="0" spc="360" dirty="0">
                <a:solidFill>
                  <a:srgbClr val="313131"/>
                </a:solidFill>
                <a:latin typeface="OPPOSans-B"/>
                <a:ea typeface="OPPOSans-B"/>
              </a:rPr>
              <a:t>2</a:t>
            </a:r>
            <a:r>
              <a:rPr lang="zh-CN" sz="3600" b="0" i="0" spc="360" dirty="0">
                <a:solidFill>
                  <a:srgbClr val="313131"/>
                </a:solidFill>
                <a:latin typeface="OPPOSans-B"/>
                <a:ea typeface="OPPOSans-B"/>
              </a:rPr>
              <a:t>  </a:t>
            </a:r>
            <a:endParaRPr lang="zh-CN" altLang="en-US" sz="3600" dirty="0"/>
          </a:p>
          <a:p>
            <a:pPr algn="l">
              <a:lnSpc>
                <a:spcPct val="110833"/>
              </a:lnSpc>
            </a:pPr>
            <a:r>
              <a:rPr lang="zh-CN" sz="3600" b="0" i="0" spc="360" dirty="0">
                <a:solidFill>
                  <a:srgbClr val="313131"/>
                </a:solidFill>
                <a:latin typeface="OPPOSans-B"/>
                <a:ea typeface="OPPOSans-B"/>
              </a:rPr>
              <a:t>研究意义</a:t>
            </a:r>
            <a:endParaRPr lang="zh-CN" altLang="en-US" dirty="0"/>
          </a:p>
        </p:txBody>
      </p:sp>
      <p:pic>
        <p:nvPicPr>
          <p:cNvPr id="98011" name="image 8011"/>
          <p:cNvPicPr>
            <a:picLocks noChangeAspect="1"/>
          </p:cNvPicPr>
          <p:nvPr/>
        </p:nvPicPr>
        <p:blipFill>
          <a:blip r:embed="rId3"/>
          <a:srcRect/>
          <a:stretch>
            <a:fillRect/>
          </a:stretch>
        </p:blipFill>
        <p:spPr>
          <a:xfrm>
            <a:off x="0" y="698500"/>
            <a:ext cx="1308100" cy="1143000"/>
          </a:xfrm>
          <a:prstGeom prst="rect">
            <a:avLst/>
          </a:prstGeom>
        </p:spPr>
      </p:pic>
      <p:sp>
        <p:nvSpPr>
          <p:cNvPr id="8012" name="Object 8012"/>
          <p:cNvSpPr txBox="1"/>
          <p:nvPr/>
        </p:nvSpPr>
        <p:spPr>
          <a:xfrm>
            <a:off x="3581400" y="4714232"/>
            <a:ext cx="1995470" cy="1118480"/>
          </a:xfrm>
          <a:prstGeom prst="rect">
            <a:avLst/>
          </a:prstGeom>
        </p:spPr>
        <p:txBody>
          <a:bodyPr vert="horz" lIns="0" tIns="0" rIns="0" bIns="0" rtlCol="0" anchor="t" anchorCtr="0">
            <a:noAutofit/>
          </a:bodyPr>
          <a:lstStyle/>
          <a:p>
            <a:pPr algn="ctr">
              <a:lnSpc>
                <a:spcPct val="101666"/>
              </a:lnSpc>
            </a:pPr>
            <a:r>
              <a:rPr lang="zh-CN" sz="7200" b="0" i="0" dirty="0">
                <a:solidFill>
                  <a:srgbClr val="2984FF"/>
                </a:solidFill>
                <a:latin typeface="OPPOSans-B"/>
                <a:ea typeface="OPPOSans-B"/>
              </a:rPr>
              <a:t>01</a:t>
            </a:r>
            <a:endParaRPr lang="zh-CN" altLang="en-US"/>
          </a:p>
        </p:txBody>
      </p:sp>
      <p:sp>
        <p:nvSpPr>
          <p:cNvPr id="8013" name="Object 8013"/>
          <p:cNvSpPr txBox="1"/>
          <p:nvPr/>
        </p:nvSpPr>
        <p:spPr>
          <a:xfrm>
            <a:off x="11142457" y="4714232"/>
            <a:ext cx="1995470" cy="1118480"/>
          </a:xfrm>
          <a:prstGeom prst="rect">
            <a:avLst/>
          </a:prstGeom>
        </p:spPr>
        <p:txBody>
          <a:bodyPr vert="horz" lIns="0" tIns="0" rIns="0" bIns="0" rtlCol="0" anchor="t" anchorCtr="0">
            <a:noAutofit/>
          </a:bodyPr>
          <a:lstStyle/>
          <a:p>
            <a:pPr algn="ctr">
              <a:lnSpc>
                <a:spcPct val="101666"/>
              </a:lnSpc>
            </a:pPr>
            <a:r>
              <a:rPr lang="zh-CN" sz="7200" b="0" i="0" dirty="0">
                <a:solidFill>
                  <a:srgbClr val="2984FF"/>
                </a:solidFill>
                <a:latin typeface="OPPOSans-B"/>
                <a:ea typeface="OPPOSans-B"/>
              </a:rPr>
              <a:t>02</a:t>
            </a:r>
            <a:endParaRPr lang="zh-CN" altLang="en-US"/>
          </a:p>
        </p:txBody>
      </p:sp>
      <p:sp>
        <p:nvSpPr>
          <p:cNvPr id="8014" name="Object 8014"/>
          <p:cNvSpPr txBox="1"/>
          <p:nvPr/>
        </p:nvSpPr>
        <p:spPr>
          <a:xfrm>
            <a:off x="18700853" y="4714232"/>
            <a:ext cx="1995470" cy="1118480"/>
          </a:xfrm>
          <a:prstGeom prst="rect">
            <a:avLst/>
          </a:prstGeom>
        </p:spPr>
        <p:txBody>
          <a:bodyPr vert="horz" lIns="0" tIns="0" rIns="0" bIns="0" rtlCol="0" anchor="t" anchorCtr="0">
            <a:noAutofit/>
          </a:bodyPr>
          <a:lstStyle/>
          <a:p>
            <a:pPr algn="ctr">
              <a:lnSpc>
                <a:spcPct val="101666"/>
              </a:lnSpc>
            </a:pPr>
            <a:r>
              <a:rPr lang="zh-CN" sz="7200" b="0" i="0" dirty="0">
                <a:solidFill>
                  <a:srgbClr val="2984FF"/>
                </a:solidFill>
                <a:latin typeface="OPPOSans-B"/>
                <a:ea typeface="OPPOSans-B"/>
              </a:rPr>
              <a:t>03</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9901" name="image 901"/>
          <p:cNvPicPr>
            <a:picLocks noChangeAspect="1"/>
          </p:cNvPicPr>
          <p:nvPr/>
        </p:nvPicPr>
        <p:blipFill>
          <a:blip r:embed="rId2"/>
          <a:srcRect/>
          <a:stretch>
            <a:fillRect/>
          </a:stretch>
        </p:blipFill>
        <p:spPr>
          <a:xfrm>
            <a:off x="1028700" y="876300"/>
            <a:ext cx="22339300" cy="11963400"/>
          </a:xfrm>
          <a:prstGeom prst="rect">
            <a:avLst/>
          </a:prstGeom>
        </p:spPr>
      </p:pic>
      <p:pic>
        <p:nvPicPr>
          <p:cNvPr id="9902" name="image 902"/>
          <p:cNvPicPr>
            <a:picLocks noChangeAspect="1"/>
          </p:cNvPicPr>
          <p:nvPr/>
        </p:nvPicPr>
        <p:blipFill>
          <a:blip r:embed="rId3"/>
          <a:srcRect/>
          <a:stretch>
            <a:fillRect/>
          </a:stretch>
        </p:blipFill>
        <p:spPr>
          <a:xfrm>
            <a:off x="2286000" y="3683000"/>
            <a:ext cx="19812000" cy="8001000"/>
          </a:xfrm>
          <a:prstGeom prst="rect">
            <a:avLst/>
          </a:prstGeom>
        </p:spPr>
      </p:pic>
      <p:sp>
        <p:nvSpPr>
          <p:cNvPr id="903" name="Object 903"/>
          <p:cNvSpPr txBox="1"/>
          <p:nvPr/>
        </p:nvSpPr>
        <p:spPr>
          <a:xfrm>
            <a:off x="3416300" y="6084570"/>
            <a:ext cx="17908390" cy="3749450"/>
          </a:xfrm>
          <a:prstGeom prst="rect">
            <a:avLst/>
          </a:prstGeom>
        </p:spPr>
        <p:txBody>
          <a:bodyPr vert="horz" lIns="0" tIns="0" rIns="0" bIns="0" rtlCol="0" anchor="t" anchorCtr="0">
            <a:noAutofit/>
          </a:bodyPr>
          <a:lstStyle/>
          <a:p>
            <a:pPr algn="l">
              <a:lnSpc>
                <a:spcPct val="178333"/>
              </a:lnSpc>
            </a:pPr>
            <a:r>
              <a:rPr lang="en-US" altLang="zh-CN" sz="2800" dirty="0">
                <a:solidFill>
                  <a:srgbClr val="898989"/>
                </a:solidFill>
                <a:latin typeface="OPPOSans-R"/>
                <a:ea typeface="OPPOSans-R"/>
              </a:rPr>
              <a:t>[1]</a:t>
            </a:r>
            <a:r>
              <a:rPr lang="zh-CN" altLang="en-US" sz="2800" dirty="0">
                <a:solidFill>
                  <a:srgbClr val="898989"/>
                </a:solidFill>
                <a:latin typeface="OPPOSans-R"/>
                <a:ea typeface="OPPOSans-R"/>
              </a:rPr>
              <a:t>王瑶琦</a:t>
            </a:r>
            <a:r>
              <a:rPr lang="en-US" altLang="zh-CN" sz="2800" dirty="0">
                <a:solidFill>
                  <a:srgbClr val="898989"/>
                </a:solidFill>
                <a:latin typeface="OPPOSans-R"/>
                <a:ea typeface="OPPOSans-R"/>
              </a:rPr>
              <a:t>,</a:t>
            </a:r>
            <a:r>
              <a:rPr lang="zh-CN" altLang="en-US" sz="2800" dirty="0">
                <a:solidFill>
                  <a:srgbClr val="898989"/>
                </a:solidFill>
                <a:latin typeface="OPPOSans-R"/>
                <a:ea typeface="OPPOSans-R"/>
              </a:rPr>
              <a:t>徐佩琦</a:t>
            </a:r>
            <a:r>
              <a:rPr lang="en-US" altLang="zh-CN" sz="2800" dirty="0">
                <a:solidFill>
                  <a:srgbClr val="898989"/>
                </a:solidFill>
                <a:latin typeface="OPPOSans-R"/>
                <a:ea typeface="OPPOSans-R"/>
              </a:rPr>
              <a:t>.</a:t>
            </a:r>
            <a:r>
              <a:rPr lang="zh-CN" altLang="en-US" sz="2800" dirty="0">
                <a:solidFill>
                  <a:srgbClr val="898989"/>
                </a:solidFill>
                <a:latin typeface="OPPOSans-R"/>
                <a:ea typeface="OPPOSans-R"/>
              </a:rPr>
              <a:t>多模态视域下的跨文化传播策略</a:t>
            </a:r>
            <a:r>
              <a:rPr lang="en-US" altLang="zh-CN" sz="2800" dirty="0">
                <a:solidFill>
                  <a:srgbClr val="898989"/>
                </a:solidFill>
                <a:latin typeface="OPPOSans-R"/>
                <a:ea typeface="OPPOSans-R"/>
              </a:rPr>
              <a:t>——</a:t>
            </a:r>
            <a:r>
              <a:rPr lang="zh-CN" altLang="en-US" sz="2800" dirty="0">
                <a:solidFill>
                  <a:srgbClr val="898989"/>
                </a:solidFill>
                <a:latin typeface="OPPOSans-R"/>
                <a:ea typeface="OPPOSans-R"/>
              </a:rPr>
              <a:t>以</a:t>
            </a:r>
            <a:r>
              <a:rPr lang="en-US" altLang="zh-CN" sz="2800" dirty="0">
                <a:solidFill>
                  <a:srgbClr val="898989"/>
                </a:solidFill>
                <a:latin typeface="OPPOSans-R"/>
                <a:ea typeface="OPPOSans-R"/>
              </a:rPr>
              <a:t>《</a:t>
            </a:r>
            <a:r>
              <a:rPr lang="zh-CN" altLang="en-US" sz="2800" dirty="0">
                <a:solidFill>
                  <a:srgbClr val="898989"/>
                </a:solidFill>
                <a:latin typeface="OPPOSans-R"/>
                <a:ea typeface="OPPOSans-R"/>
              </a:rPr>
              <a:t>武汉战疫纪</a:t>
            </a:r>
            <a:r>
              <a:rPr lang="en-US" altLang="zh-CN" sz="2800" dirty="0">
                <a:solidFill>
                  <a:srgbClr val="898989"/>
                </a:solidFill>
                <a:latin typeface="OPPOSans-R"/>
                <a:ea typeface="OPPOSans-R"/>
              </a:rPr>
              <a:t>》</a:t>
            </a:r>
            <a:r>
              <a:rPr lang="zh-CN" altLang="en-US" sz="2800" dirty="0">
                <a:solidFill>
                  <a:srgbClr val="898989"/>
                </a:solidFill>
                <a:latin typeface="OPPOSans-R"/>
                <a:ea typeface="OPPOSans-R"/>
              </a:rPr>
              <a:t>为例</a:t>
            </a:r>
            <a:r>
              <a:rPr lang="en-US" altLang="zh-CN" sz="2800" dirty="0">
                <a:solidFill>
                  <a:srgbClr val="898989"/>
                </a:solidFill>
                <a:latin typeface="OPPOSans-R"/>
                <a:ea typeface="OPPOSans-R"/>
              </a:rPr>
              <a:t>[</a:t>
            </a:r>
            <a:r>
              <a:rPr lang="en" altLang="zh-CN" sz="2800" dirty="0">
                <a:solidFill>
                  <a:srgbClr val="898989"/>
                </a:solidFill>
                <a:latin typeface="OPPOSans-R"/>
                <a:ea typeface="OPPOSans-R"/>
              </a:rPr>
              <a:t>J].</a:t>
            </a:r>
            <a:r>
              <a:rPr lang="zh-CN" altLang="en-US" sz="2800" dirty="0">
                <a:solidFill>
                  <a:srgbClr val="898989"/>
                </a:solidFill>
                <a:latin typeface="OPPOSans-R"/>
                <a:ea typeface="OPPOSans-R"/>
              </a:rPr>
              <a:t>新闻世界</a:t>
            </a:r>
            <a:r>
              <a:rPr lang="en-US" altLang="zh-CN" sz="2800" dirty="0">
                <a:solidFill>
                  <a:srgbClr val="898989"/>
                </a:solidFill>
                <a:latin typeface="OPPOSans-R"/>
                <a:ea typeface="OPPOSans-R"/>
              </a:rPr>
              <a:t>,2021(10):71-76</a:t>
            </a:r>
          </a:p>
          <a:p>
            <a:pPr>
              <a:lnSpc>
                <a:spcPct val="178333"/>
              </a:lnSpc>
            </a:pPr>
            <a:r>
              <a:rPr lang="en-US" altLang="zh-CN" sz="2800" dirty="0">
                <a:solidFill>
                  <a:srgbClr val="898989"/>
                </a:solidFill>
                <a:latin typeface="OPPOSans-R"/>
                <a:ea typeface="OPPOSans-R"/>
              </a:rPr>
              <a:t>[2]</a:t>
            </a:r>
            <a:r>
              <a:rPr lang="zh-CN" altLang="en-US" sz="2800" dirty="0">
                <a:solidFill>
                  <a:srgbClr val="898989"/>
                </a:solidFill>
                <a:latin typeface="OPPOSans-R"/>
                <a:ea typeface="OPPOSans-R"/>
              </a:rPr>
              <a:t>赵阳</a:t>
            </a:r>
            <a:r>
              <a:rPr lang="en-US" altLang="zh-CN" sz="2800" dirty="0">
                <a:solidFill>
                  <a:srgbClr val="898989"/>
                </a:solidFill>
                <a:latin typeface="OPPOSans-R"/>
                <a:ea typeface="OPPOSans-R"/>
              </a:rPr>
              <a:t>. </a:t>
            </a:r>
            <a:r>
              <a:rPr lang="en" altLang="zh-CN" sz="2800" dirty="0">
                <a:solidFill>
                  <a:srgbClr val="898989"/>
                </a:solidFill>
                <a:latin typeface="OPPOSans-R"/>
                <a:ea typeface="OPPOSans-R"/>
              </a:rPr>
              <a:t>CGTN</a:t>
            </a:r>
            <a:r>
              <a:rPr lang="zh-CN" altLang="en-US" sz="2800" dirty="0">
                <a:solidFill>
                  <a:srgbClr val="898989"/>
                </a:solidFill>
                <a:latin typeface="OPPOSans-R"/>
                <a:ea typeface="OPPOSans-R"/>
              </a:rPr>
              <a:t>战“疫”纪录片的跨文化传播研究</a:t>
            </a:r>
            <a:r>
              <a:rPr lang="en-US" altLang="zh-CN" sz="2800" dirty="0">
                <a:solidFill>
                  <a:srgbClr val="898989"/>
                </a:solidFill>
                <a:latin typeface="OPPOSans-R"/>
                <a:ea typeface="OPPOSans-R"/>
              </a:rPr>
              <a:t>[</a:t>
            </a:r>
            <a:r>
              <a:rPr lang="en" altLang="zh-CN" sz="2800" dirty="0">
                <a:solidFill>
                  <a:srgbClr val="898989"/>
                </a:solidFill>
                <a:latin typeface="OPPOSans-R"/>
                <a:ea typeface="OPPOSans-R"/>
              </a:rPr>
              <a:t>D].</a:t>
            </a:r>
            <a:r>
              <a:rPr lang="zh-CN" altLang="en-US" sz="2800" dirty="0">
                <a:solidFill>
                  <a:srgbClr val="898989"/>
                </a:solidFill>
                <a:latin typeface="OPPOSans-R"/>
                <a:ea typeface="OPPOSans-R"/>
              </a:rPr>
              <a:t>河北大学</a:t>
            </a:r>
            <a:r>
              <a:rPr lang="en-US" altLang="zh-CN" sz="2800" dirty="0">
                <a:solidFill>
                  <a:srgbClr val="898989"/>
                </a:solidFill>
                <a:latin typeface="OPPOSans-R"/>
                <a:ea typeface="OPPOSans-R"/>
              </a:rPr>
              <a:t>,2021.</a:t>
            </a:r>
          </a:p>
          <a:p>
            <a:pPr>
              <a:lnSpc>
                <a:spcPct val="178333"/>
              </a:lnSpc>
            </a:pPr>
            <a:r>
              <a:rPr lang="en-US" altLang="zh-CN" sz="2800" dirty="0">
                <a:solidFill>
                  <a:srgbClr val="898989"/>
                </a:solidFill>
                <a:latin typeface="OPPOSans-R"/>
                <a:ea typeface="OPPOSans-R"/>
              </a:rPr>
              <a:t>[3]</a:t>
            </a:r>
            <a:r>
              <a:rPr lang="zh-CN" altLang="en-US" sz="2800" dirty="0">
                <a:solidFill>
                  <a:srgbClr val="898989"/>
                </a:solidFill>
                <a:latin typeface="OPPOSans-R"/>
                <a:ea typeface="OPPOSans-R"/>
              </a:rPr>
              <a:t>陈静怡</a:t>
            </a:r>
            <a:r>
              <a:rPr lang="en-US" altLang="zh-CN" sz="2800" dirty="0">
                <a:solidFill>
                  <a:srgbClr val="898989"/>
                </a:solidFill>
                <a:latin typeface="OPPOSans-R"/>
                <a:ea typeface="OPPOSans-R"/>
              </a:rPr>
              <a:t>. </a:t>
            </a:r>
            <a:r>
              <a:rPr lang="zh-CN" altLang="en-US" sz="2800" dirty="0">
                <a:solidFill>
                  <a:srgbClr val="898989"/>
                </a:solidFill>
                <a:latin typeface="OPPOSans-R"/>
                <a:ea typeface="OPPOSans-R"/>
              </a:rPr>
              <a:t>美食类纪录片</a:t>
            </a:r>
            <a:r>
              <a:rPr lang="en-US" altLang="zh-CN" sz="2800" dirty="0">
                <a:solidFill>
                  <a:srgbClr val="898989"/>
                </a:solidFill>
                <a:latin typeface="OPPOSans-R"/>
                <a:ea typeface="OPPOSans-R"/>
              </a:rPr>
              <a:t>《</a:t>
            </a:r>
            <a:r>
              <a:rPr lang="zh-CN" altLang="en-US" sz="2800" dirty="0">
                <a:solidFill>
                  <a:srgbClr val="898989"/>
                </a:solidFill>
                <a:latin typeface="OPPOSans-R"/>
                <a:ea typeface="OPPOSans-R"/>
              </a:rPr>
              <a:t>风味人间</a:t>
            </a:r>
            <a:r>
              <a:rPr lang="en-US" altLang="zh-CN" sz="2800" dirty="0">
                <a:solidFill>
                  <a:srgbClr val="898989"/>
                </a:solidFill>
                <a:latin typeface="OPPOSans-R"/>
                <a:ea typeface="OPPOSans-R"/>
              </a:rPr>
              <a:t>》</a:t>
            </a:r>
            <a:r>
              <a:rPr lang="zh-CN" altLang="en-US" sz="2800" dirty="0">
                <a:solidFill>
                  <a:srgbClr val="898989"/>
                </a:solidFill>
                <a:latin typeface="OPPOSans-R"/>
                <a:ea typeface="OPPOSans-R"/>
              </a:rPr>
              <a:t>跨文化传播的策略研究</a:t>
            </a:r>
            <a:r>
              <a:rPr lang="en-US" altLang="zh-CN" sz="2800" dirty="0">
                <a:solidFill>
                  <a:srgbClr val="898989"/>
                </a:solidFill>
                <a:latin typeface="OPPOSans-R"/>
                <a:ea typeface="OPPOSans-R"/>
              </a:rPr>
              <a:t>[</a:t>
            </a:r>
            <a:r>
              <a:rPr lang="en" altLang="zh-CN" sz="2800" dirty="0">
                <a:solidFill>
                  <a:srgbClr val="898989"/>
                </a:solidFill>
                <a:latin typeface="OPPOSans-R"/>
                <a:ea typeface="OPPOSans-R"/>
              </a:rPr>
              <a:t>D].</a:t>
            </a:r>
            <a:r>
              <a:rPr lang="zh-CN" altLang="en-US" sz="2800" dirty="0">
                <a:solidFill>
                  <a:srgbClr val="898989"/>
                </a:solidFill>
                <a:latin typeface="OPPOSans-R"/>
                <a:ea typeface="OPPOSans-R"/>
              </a:rPr>
              <a:t>四川师范大学</a:t>
            </a:r>
            <a:r>
              <a:rPr lang="en-US" altLang="zh-CN" sz="2800" dirty="0">
                <a:solidFill>
                  <a:srgbClr val="898989"/>
                </a:solidFill>
                <a:latin typeface="OPPOSans-R"/>
                <a:ea typeface="OPPOSans-R"/>
              </a:rPr>
              <a:t>,2021.</a:t>
            </a:r>
          </a:p>
          <a:p>
            <a:pPr>
              <a:lnSpc>
                <a:spcPct val="178333"/>
              </a:lnSpc>
            </a:pPr>
            <a:r>
              <a:rPr lang="en-US" altLang="zh-CN" sz="2800" dirty="0">
                <a:solidFill>
                  <a:srgbClr val="898989"/>
                </a:solidFill>
                <a:latin typeface="OPPOSans-R"/>
                <a:ea typeface="OPPOSans-R"/>
              </a:rPr>
              <a:t>[4]</a:t>
            </a:r>
            <a:r>
              <a:rPr lang="zh-CN" altLang="en-US" sz="2800" dirty="0">
                <a:solidFill>
                  <a:srgbClr val="898989"/>
                </a:solidFill>
                <a:latin typeface="OPPOSans-R"/>
                <a:ea typeface="OPPOSans-R"/>
              </a:rPr>
              <a:t>齐冰洁</a:t>
            </a:r>
            <a:r>
              <a:rPr lang="en-US" altLang="zh-CN" sz="2800" dirty="0">
                <a:solidFill>
                  <a:srgbClr val="898989"/>
                </a:solidFill>
                <a:latin typeface="OPPOSans-R"/>
                <a:ea typeface="OPPOSans-R"/>
              </a:rPr>
              <a:t>. </a:t>
            </a:r>
            <a:r>
              <a:rPr lang="zh-CN" altLang="en-US" sz="2800" dirty="0">
                <a:solidFill>
                  <a:srgbClr val="898989"/>
                </a:solidFill>
                <a:latin typeface="OPPOSans-R"/>
                <a:ea typeface="OPPOSans-R"/>
              </a:rPr>
              <a:t>生态翻译学视域下纪录片韩文字幕翻译策略研究</a:t>
            </a:r>
            <a:r>
              <a:rPr lang="en-US" altLang="zh-CN" sz="2800" dirty="0">
                <a:solidFill>
                  <a:srgbClr val="898989"/>
                </a:solidFill>
                <a:latin typeface="OPPOSans-R"/>
                <a:ea typeface="OPPOSans-R"/>
              </a:rPr>
              <a:t>[</a:t>
            </a:r>
            <a:r>
              <a:rPr lang="en" altLang="zh-CN" sz="2800" dirty="0">
                <a:solidFill>
                  <a:srgbClr val="898989"/>
                </a:solidFill>
                <a:latin typeface="OPPOSans-R"/>
                <a:ea typeface="OPPOSans-R"/>
              </a:rPr>
              <a:t>D].</a:t>
            </a:r>
            <a:r>
              <a:rPr lang="zh-CN" altLang="en-US" sz="2800" dirty="0">
                <a:solidFill>
                  <a:srgbClr val="898989"/>
                </a:solidFill>
                <a:latin typeface="OPPOSans-R"/>
                <a:ea typeface="OPPOSans-R"/>
              </a:rPr>
              <a:t>北京外国语大学</a:t>
            </a:r>
            <a:r>
              <a:rPr lang="en-US" altLang="zh-CN" sz="2800" dirty="0">
                <a:solidFill>
                  <a:srgbClr val="898989"/>
                </a:solidFill>
                <a:latin typeface="OPPOSans-R"/>
                <a:ea typeface="OPPOSans-R"/>
              </a:rPr>
              <a:t>,2021.</a:t>
            </a:r>
          </a:p>
          <a:p>
            <a:pPr>
              <a:lnSpc>
                <a:spcPct val="178333"/>
              </a:lnSpc>
            </a:pPr>
            <a:r>
              <a:rPr lang="en-US" altLang="zh-CN" sz="2800" dirty="0">
                <a:solidFill>
                  <a:srgbClr val="898989"/>
                </a:solidFill>
                <a:latin typeface="OPPOSans-R"/>
                <a:ea typeface="OPPOSans-R"/>
              </a:rPr>
              <a:t>[5]</a:t>
            </a:r>
            <a:r>
              <a:rPr lang="zh-CN" altLang="en-US" sz="2800" dirty="0">
                <a:solidFill>
                  <a:srgbClr val="898989"/>
                </a:solidFill>
                <a:latin typeface="OPPOSans-R"/>
                <a:ea typeface="OPPOSans-R"/>
              </a:rPr>
              <a:t>侯凯峰</a:t>
            </a:r>
            <a:r>
              <a:rPr lang="en-US" altLang="zh-CN" sz="2800" dirty="0">
                <a:solidFill>
                  <a:srgbClr val="898989"/>
                </a:solidFill>
                <a:latin typeface="OPPOSans-R"/>
                <a:ea typeface="OPPOSans-R"/>
              </a:rPr>
              <a:t>. </a:t>
            </a:r>
            <a:r>
              <a:rPr lang="zh-CN" altLang="en-US" sz="2800" dirty="0">
                <a:solidFill>
                  <a:srgbClr val="898989"/>
                </a:solidFill>
                <a:latin typeface="OPPOSans-R"/>
                <a:ea typeface="OPPOSans-R"/>
              </a:rPr>
              <a:t>跨文化传播视域下新时期中外合拍纪录片中的乡村形象研究</a:t>
            </a:r>
            <a:r>
              <a:rPr lang="en-US" altLang="zh-CN" sz="2800" dirty="0">
                <a:solidFill>
                  <a:srgbClr val="898989"/>
                </a:solidFill>
                <a:latin typeface="OPPOSans-R"/>
                <a:ea typeface="OPPOSans-R"/>
              </a:rPr>
              <a:t>[</a:t>
            </a:r>
            <a:r>
              <a:rPr lang="en" altLang="zh-CN" sz="2800" dirty="0">
                <a:solidFill>
                  <a:srgbClr val="898989"/>
                </a:solidFill>
                <a:latin typeface="OPPOSans-R"/>
                <a:ea typeface="OPPOSans-R"/>
              </a:rPr>
              <a:t>D].</a:t>
            </a:r>
            <a:r>
              <a:rPr lang="zh-CN" altLang="en-US" sz="2800" dirty="0">
                <a:solidFill>
                  <a:srgbClr val="898989"/>
                </a:solidFill>
                <a:latin typeface="OPPOSans-R"/>
                <a:ea typeface="OPPOSans-R"/>
              </a:rPr>
              <a:t>北京交通大学</a:t>
            </a:r>
            <a:r>
              <a:rPr lang="en-US" altLang="zh-CN" sz="2800" dirty="0">
                <a:solidFill>
                  <a:srgbClr val="898989"/>
                </a:solidFill>
                <a:latin typeface="OPPOSans-R"/>
                <a:ea typeface="OPPOSans-R"/>
              </a:rPr>
              <a:t>,2020.</a:t>
            </a:r>
          </a:p>
          <a:p>
            <a:pPr algn="l">
              <a:lnSpc>
                <a:spcPct val="178333"/>
              </a:lnSpc>
            </a:pPr>
            <a:endParaRPr lang="zh-CN" altLang="en-US" dirty="0"/>
          </a:p>
        </p:txBody>
      </p:sp>
      <p:pic>
        <p:nvPicPr>
          <p:cNvPr id="9904" name="image 904"/>
          <p:cNvPicPr>
            <a:picLocks noChangeAspect="1"/>
          </p:cNvPicPr>
          <p:nvPr/>
        </p:nvPicPr>
        <p:blipFill>
          <a:blip r:embed="rId4"/>
          <a:srcRect/>
          <a:stretch>
            <a:fillRect/>
          </a:stretch>
        </p:blipFill>
        <p:spPr>
          <a:xfrm>
            <a:off x="18097500" y="2400300"/>
            <a:ext cx="3175000" cy="3746500"/>
          </a:xfrm>
          <a:prstGeom prst="rect">
            <a:avLst/>
          </a:prstGeom>
        </p:spPr>
      </p:pic>
      <p:pic>
        <p:nvPicPr>
          <p:cNvPr id="9905" name="image 905"/>
          <p:cNvPicPr>
            <a:picLocks noChangeAspect="1"/>
          </p:cNvPicPr>
          <p:nvPr/>
        </p:nvPicPr>
        <p:blipFill>
          <a:blip r:embed="rId5"/>
          <a:srcRect/>
          <a:stretch>
            <a:fillRect/>
          </a:stretch>
        </p:blipFill>
        <p:spPr>
          <a:xfrm>
            <a:off x="18859500" y="2908300"/>
            <a:ext cx="1651000" cy="101600"/>
          </a:xfrm>
          <a:prstGeom prst="rect">
            <a:avLst/>
          </a:prstGeom>
        </p:spPr>
      </p:pic>
      <p:sp>
        <p:nvSpPr>
          <p:cNvPr id="906" name="Object 906"/>
          <p:cNvSpPr txBox="1"/>
          <p:nvPr/>
        </p:nvSpPr>
        <p:spPr>
          <a:xfrm>
            <a:off x="18097500" y="3663950"/>
            <a:ext cx="3177500" cy="1830240"/>
          </a:xfrm>
          <a:prstGeom prst="rect">
            <a:avLst/>
          </a:prstGeom>
        </p:spPr>
        <p:txBody>
          <a:bodyPr vert="horz" lIns="0" tIns="0" rIns="0" bIns="0" rtlCol="0" anchor="t" anchorCtr="0">
            <a:noAutofit/>
          </a:bodyPr>
          <a:lstStyle/>
          <a:p>
            <a:pPr algn="ctr">
              <a:lnSpc>
                <a:spcPct val="100000"/>
              </a:lnSpc>
            </a:pPr>
            <a:r>
              <a:rPr lang="zh-CN" sz="6000" b="1" i="0" spc="1200" dirty="0">
                <a:solidFill>
                  <a:srgbClr val="FFFFFF"/>
                </a:solidFill>
                <a:latin typeface="OPPOSans-B"/>
                <a:ea typeface="OPPOSans-B"/>
              </a:rPr>
              <a:t>参考</a:t>
            </a:r>
            <a:endParaRPr lang="zh-CN" altLang="en-US" sz="6000"/>
          </a:p>
          <a:p>
            <a:pPr algn="ctr">
              <a:lnSpc>
                <a:spcPct val="100000"/>
              </a:lnSpc>
            </a:pPr>
            <a:r>
              <a:rPr lang="zh-CN" sz="6000" b="1" i="0" spc="1200" dirty="0">
                <a:solidFill>
                  <a:srgbClr val="FFFFFF"/>
                </a:solidFill>
                <a:latin typeface="OPPOSans-B"/>
                <a:ea typeface="OPPOSans-B"/>
              </a:rPr>
              <a:t>文献</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91101" name="image 1101"/>
          <p:cNvPicPr>
            <a:picLocks noChangeAspect="1"/>
          </p:cNvPicPr>
          <p:nvPr/>
        </p:nvPicPr>
        <p:blipFill>
          <a:blip r:embed="rId2"/>
          <a:srcRect/>
          <a:stretch>
            <a:fillRect/>
          </a:stretch>
        </p:blipFill>
        <p:spPr>
          <a:xfrm>
            <a:off x="0" y="4114800"/>
            <a:ext cx="9258300" cy="4953000"/>
          </a:xfrm>
          <a:prstGeom prst="rect">
            <a:avLst/>
          </a:prstGeom>
        </p:spPr>
      </p:pic>
      <p:sp>
        <p:nvSpPr>
          <p:cNvPr id="1102" name="Object 1102"/>
          <p:cNvSpPr txBox="1"/>
          <p:nvPr/>
        </p:nvSpPr>
        <p:spPr>
          <a:xfrm>
            <a:off x="1587500" y="5667375"/>
            <a:ext cx="2834330" cy="1677720"/>
          </a:xfrm>
          <a:prstGeom prst="rect">
            <a:avLst/>
          </a:prstGeom>
        </p:spPr>
        <p:txBody>
          <a:bodyPr vert="horz" lIns="0" tIns="0" rIns="0" bIns="0" rtlCol="0" anchor="t" anchorCtr="0">
            <a:noAutofit/>
          </a:bodyPr>
          <a:lstStyle/>
          <a:p>
            <a:pPr algn="l">
              <a:lnSpc>
                <a:spcPct val="100000"/>
              </a:lnSpc>
            </a:pPr>
            <a:r>
              <a:rPr lang="zh-CN" sz="11000" b="0" i="0" dirty="0">
                <a:solidFill>
                  <a:srgbClr val="FFFFFF"/>
                </a:solidFill>
                <a:latin typeface="OPPOSans-B"/>
                <a:ea typeface="OPPOSans-B"/>
              </a:rPr>
              <a:t>02</a:t>
            </a:r>
            <a:endParaRPr lang="zh-CN" altLang="en-US"/>
          </a:p>
        </p:txBody>
      </p:sp>
      <p:sp>
        <p:nvSpPr>
          <p:cNvPr id="1103" name="Object 1103"/>
          <p:cNvSpPr txBox="1"/>
          <p:nvPr/>
        </p:nvSpPr>
        <p:spPr>
          <a:xfrm>
            <a:off x="1536700" y="7321550"/>
            <a:ext cx="4854915" cy="915120"/>
          </a:xfrm>
          <a:prstGeom prst="rect">
            <a:avLst/>
          </a:prstGeom>
        </p:spPr>
        <p:txBody>
          <a:bodyPr vert="horz" lIns="0" tIns="0" rIns="0" bIns="0" rtlCol="0" anchor="t" anchorCtr="0">
            <a:noAutofit/>
          </a:bodyPr>
          <a:lstStyle/>
          <a:p>
            <a:pPr algn="l">
              <a:lnSpc>
                <a:spcPct val="100000"/>
              </a:lnSpc>
            </a:pPr>
            <a:r>
              <a:rPr lang="zh-CN" sz="6000" b="0" i="0" dirty="0">
                <a:solidFill>
                  <a:srgbClr val="FFFFFF"/>
                </a:solidFill>
                <a:latin typeface="OPPOSans-R"/>
                <a:ea typeface="OPPOSans-R"/>
              </a:rPr>
              <a:t>Part.two</a:t>
            </a:r>
            <a:endParaRPr lang="zh-CN" altLang="en-US"/>
          </a:p>
        </p:txBody>
      </p:sp>
      <p:pic>
        <p:nvPicPr>
          <p:cNvPr id="91104" name="image 1104"/>
          <p:cNvPicPr>
            <a:picLocks noChangeAspect="1"/>
          </p:cNvPicPr>
          <p:nvPr/>
        </p:nvPicPr>
        <p:blipFill>
          <a:blip r:embed="rId3"/>
          <a:srcRect/>
          <a:stretch>
            <a:fillRect/>
          </a:stretch>
        </p:blipFill>
        <p:spPr>
          <a:xfrm>
            <a:off x="1562100" y="4902200"/>
            <a:ext cx="3733800" cy="101600"/>
          </a:xfrm>
          <a:prstGeom prst="rect">
            <a:avLst/>
          </a:prstGeom>
        </p:spPr>
      </p:pic>
      <p:sp>
        <p:nvSpPr>
          <p:cNvPr id="1105" name="Object 1105"/>
          <p:cNvSpPr txBox="1"/>
          <p:nvPr/>
        </p:nvSpPr>
        <p:spPr>
          <a:xfrm>
            <a:off x="9994900" y="6076950"/>
            <a:ext cx="7659182" cy="915120"/>
          </a:xfrm>
          <a:prstGeom prst="rect">
            <a:avLst/>
          </a:prstGeom>
        </p:spPr>
        <p:txBody>
          <a:bodyPr vert="horz" lIns="0" tIns="0" rIns="0" bIns="0" rtlCol="0" anchor="t" anchorCtr="0">
            <a:noAutofit/>
          </a:bodyPr>
          <a:lstStyle/>
          <a:p>
            <a:pPr algn="l">
              <a:lnSpc>
                <a:spcPct val="100000"/>
              </a:lnSpc>
            </a:pPr>
            <a:r>
              <a:rPr lang="zh-CN" sz="6000" b="0" i="0" spc="600" dirty="0">
                <a:solidFill>
                  <a:srgbClr val="313131"/>
                </a:solidFill>
                <a:latin typeface="OPPOSans-B"/>
                <a:ea typeface="OPPOSans-B"/>
              </a:rPr>
              <a:t>研究思路与方法 </a:t>
            </a:r>
            <a:endParaRPr lang="zh-CN" altLang="en-US" dirty="0"/>
          </a:p>
        </p:txBody>
      </p:sp>
      <p:sp>
        <p:nvSpPr>
          <p:cNvPr id="1106" name="Object 1106"/>
          <p:cNvSpPr txBox="1"/>
          <p:nvPr/>
        </p:nvSpPr>
        <p:spPr>
          <a:xfrm>
            <a:off x="9982200" y="7140575"/>
            <a:ext cx="7864826" cy="457560"/>
          </a:xfrm>
          <a:prstGeom prst="rect">
            <a:avLst/>
          </a:prstGeom>
        </p:spPr>
        <p:txBody>
          <a:bodyPr vert="horz" lIns="0" tIns="0" rIns="0" bIns="0" rtlCol="0" anchor="t" anchorCtr="0">
            <a:noAutofit/>
          </a:bodyPr>
          <a:lstStyle/>
          <a:p>
            <a:pPr algn="l">
              <a:lnSpc>
                <a:spcPct val="100000"/>
              </a:lnSpc>
            </a:pPr>
            <a:r>
              <a:rPr lang="zh-CN" sz="3000" b="0" i="0" spc="150" dirty="0">
                <a:solidFill>
                  <a:srgbClr val="898989"/>
                </a:solidFill>
                <a:latin typeface="OPPOSans-R"/>
                <a:ea typeface="OPPOSans-R"/>
              </a:rPr>
              <a:t>RESEARCH IDEAS AND METHODS </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1201" name="Object 1201"/>
          <p:cNvSpPr txBox="1"/>
          <p:nvPr/>
        </p:nvSpPr>
        <p:spPr>
          <a:xfrm>
            <a:off x="17211757" y="6350111"/>
            <a:ext cx="5389040" cy="1194740"/>
          </a:xfrm>
          <a:prstGeom prst="rect">
            <a:avLst/>
          </a:prstGeom>
        </p:spPr>
        <p:txBody>
          <a:bodyPr vert="horz" lIns="0" tIns="0" rIns="0" bIns="0" rtlCol="0" anchor="t" anchorCtr="0">
            <a:noAutofit/>
          </a:bodyPr>
          <a:lstStyle/>
          <a:p>
            <a:pPr algn="ctr">
              <a:lnSpc>
                <a:spcPct val="110833"/>
              </a:lnSpc>
            </a:pPr>
            <a:r>
              <a:rPr lang="zh-CN" altLang="en-US" sz="3600" spc="360" dirty="0">
                <a:solidFill>
                  <a:srgbClr val="434343"/>
                </a:solidFill>
                <a:latin typeface="OPPOSans-B"/>
                <a:ea typeface="OPPOSans-B"/>
              </a:rPr>
              <a:t>成功案例类比</a:t>
            </a:r>
            <a:endParaRPr lang="zh-CN" altLang="en-US" sz="3600" dirty="0"/>
          </a:p>
        </p:txBody>
      </p:sp>
      <p:sp>
        <p:nvSpPr>
          <p:cNvPr id="1202" name="Object 1202"/>
          <p:cNvSpPr txBox="1"/>
          <p:nvPr/>
        </p:nvSpPr>
        <p:spPr>
          <a:xfrm>
            <a:off x="17085848" y="8563702"/>
            <a:ext cx="5808470" cy="1830240"/>
          </a:xfrm>
          <a:prstGeom prst="rect">
            <a:avLst/>
          </a:prstGeom>
        </p:spPr>
        <p:txBody>
          <a:bodyPr vert="horz" lIns="0" tIns="0" rIns="0" bIns="0" rtlCol="0" anchor="t" anchorCtr="0">
            <a:noAutofit/>
          </a:bodyPr>
          <a:lstStyle/>
          <a:p>
            <a:pPr>
              <a:lnSpc>
                <a:spcPct val="133333"/>
              </a:lnSpc>
            </a:pPr>
            <a:r>
              <a:rPr lang="zh-CN" sz="3000" b="0" i="0" dirty="0">
                <a:solidFill>
                  <a:srgbClr val="898989"/>
                </a:solidFill>
                <a:latin typeface="OPPOSans-R"/>
                <a:ea typeface="OPPOSans-R"/>
              </a:rPr>
              <a:t>本文</a:t>
            </a:r>
            <a:r>
              <a:rPr lang="zh-CN" altLang="en-US" sz="3000" dirty="0">
                <a:solidFill>
                  <a:srgbClr val="898989"/>
                </a:solidFill>
                <a:latin typeface="OPPOSans-R"/>
                <a:ea typeface="OPPOSans-R"/>
              </a:rPr>
              <a:t>综合运用新闻传播学、美学、社会心理学等多方面理论知识，通过成功典型案例分析（如</a:t>
            </a:r>
            <a:r>
              <a:rPr lang="en-US" altLang="zh-CN" sz="3000" dirty="0">
                <a:solidFill>
                  <a:srgbClr val="898989"/>
                </a:solidFill>
                <a:latin typeface="OPPOSans-R"/>
                <a:ea typeface="OPPOSans-R"/>
              </a:rPr>
              <a:t>《</a:t>
            </a:r>
            <a:r>
              <a:rPr lang="zh-CN" altLang="en-US" sz="3000" dirty="0">
                <a:solidFill>
                  <a:srgbClr val="898989"/>
                </a:solidFill>
                <a:latin typeface="OPPOSans-R"/>
                <a:ea typeface="OPPOSans-R"/>
              </a:rPr>
              <a:t>舌尖上的中国</a:t>
            </a:r>
            <a:r>
              <a:rPr lang="en-US" altLang="zh-CN" sz="3000" dirty="0">
                <a:solidFill>
                  <a:srgbClr val="898989"/>
                </a:solidFill>
                <a:latin typeface="OPPOSans-R"/>
                <a:ea typeface="OPPOSans-R"/>
              </a:rPr>
              <a:t>》</a:t>
            </a:r>
            <a:r>
              <a:rPr lang="zh-CN" altLang="en-US" sz="3000" dirty="0">
                <a:solidFill>
                  <a:srgbClr val="898989"/>
                </a:solidFill>
                <a:latin typeface="OPPOSans-R"/>
                <a:ea typeface="OPPOSans-R"/>
              </a:rPr>
              <a:t>等）</a:t>
            </a:r>
            <a:endParaRPr lang="zh-CN" altLang="en-US" dirty="0"/>
          </a:p>
        </p:txBody>
      </p:sp>
      <p:pic>
        <p:nvPicPr>
          <p:cNvPr id="91203" name="image 1203"/>
          <p:cNvPicPr>
            <a:picLocks noChangeAspect="1"/>
          </p:cNvPicPr>
          <p:nvPr/>
        </p:nvPicPr>
        <p:blipFill>
          <a:blip r:embed="rId2"/>
          <a:srcRect/>
          <a:stretch>
            <a:fillRect/>
          </a:stretch>
        </p:blipFill>
        <p:spPr>
          <a:xfrm>
            <a:off x="4495800" y="4025900"/>
            <a:ext cx="15328900" cy="850900"/>
          </a:xfrm>
          <a:prstGeom prst="rect">
            <a:avLst/>
          </a:prstGeom>
        </p:spPr>
      </p:pic>
      <p:pic>
        <p:nvPicPr>
          <p:cNvPr id="91204" name="image 1204"/>
          <p:cNvPicPr>
            <a:picLocks noChangeAspect="1"/>
          </p:cNvPicPr>
          <p:nvPr/>
        </p:nvPicPr>
        <p:blipFill>
          <a:blip r:embed="rId3"/>
          <a:srcRect/>
          <a:stretch>
            <a:fillRect/>
          </a:stretch>
        </p:blipFill>
        <p:spPr>
          <a:xfrm>
            <a:off x="12128500" y="3365500"/>
            <a:ext cx="76200" cy="1498600"/>
          </a:xfrm>
          <a:prstGeom prst="rect">
            <a:avLst/>
          </a:prstGeom>
        </p:spPr>
      </p:pic>
      <p:pic>
        <p:nvPicPr>
          <p:cNvPr id="91205" name="image 1205"/>
          <p:cNvPicPr>
            <a:picLocks noChangeAspect="1"/>
          </p:cNvPicPr>
          <p:nvPr/>
        </p:nvPicPr>
        <p:blipFill>
          <a:blip r:embed="rId4"/>
          <a:srcRect/>
          <a:stretch>
            <a:fillRect/>
          </a:stretch>
        </p:blipFill>
        <p:spPr>
          <a:xfrm>
            <a:off x="19386000" y="4451350"/>
            <a:ext cx="794197" cy="794197"/>
          </a:xfrm>
          <a:prstGeom prst="rect">
            <a:avLst/>
          </a:prstGeom>
        </p:spPr>
      </p:pic>
      <p:sp>
        <p:nvSpPr>
          <p:cNvPr id="1206" name="Object 1206"/>
          <p:cNvSpPr txBox="1"/>
          <p:nvPr/>
        </p:nvSpPr>
        <p:spPr>
          <a:xfrm>
            <a:off x="9415048" y="8563702"/>
            <a:ext cx="5922860" cy="1830240"/>
          </a:xfrm>
          <a:prstGeom prst="rect">
            <a:avLst/>
          </a:prstGeom>
        </p:spPr>
        <p:txBody>
          <a:bodyPr vert="horz" lIns="0" tIns="0" rIns="0" bIns="0" rtlCol="0" anchor="t" anchorCtr="0">
            <a:noAutofit/>
          </a:bodyPr>
          <a:lstStyle/>
          <a:p>
            <a:pPr>
              <a:lnSpc>
                <a:spcPct val="133333"/>
              </a:lnSpc>
            </a:pPr>
            <a:r>
              <a:rPr lang="zh-CN" sz="3000" b="0" i="0" dirty="0">
                <a:solidFill>
                  <a:srgbClr val="898989"/>
                </a:solidFill>
                <a:latin typeface="OPPOSans-R"/>
                <a:ea typeface="OPPOSans-R"/>
              </a:rPr>
              <a:t>本文</a:t>
            </a:r>
            <a:r>
              <a:rPr lang="zh-CN" altLang="en-US" sz="3000" dirty="0">
                <a:solidFill>
                  <a:srgbClr val="898989"/>
                </a:solidFill>
                <a:latin typeface="OPPOSans-R"/>
                <a:ea typeface="OPPOSans-R"/>
              </a:rPr>
              <a:t>从中国纪录片历史、发展、近况等基本信息以及相关文献资料的梳理，分析中国纪录片在海外传播陷入困境的原因</a:t>
            </a:r>
            <a:r>
              <a:rPr lang="zh-CN" sz="3000" b="0" i="0" dirty="0">
                <a:solidFill>
                  <a:srgbClr val="898989"/>
                </a:solidFill>
                <a:latin typeface="OPPOSans-R"/>
                <a:ea typeface="OPPOSans-R"/>
              </a:rPr>
              <a:t>，进而提出解决对策。</a:t>
            </a:r>
            <a:endParaRPr lang="zh-CN" altLang="en-US" dirty="0"/>
          </a:p>
        </p:txBody>
      </p:sp>
      <p:sp>
        <p:nvSpPr>
          <p:cNvPr id="1207" name="Object 1207"/>
          <p:cNvSpPr txBox="1"/>
          <p:nvPr/>
        </p:nvSpPr>
        <p:spPr>
          <a:xfrm>
            <a:off x="9457496" y="6350111"/>
            <a:ext cx="5630530" cy="1194740"/>
          </a:xfrm>
          <a:prstGeom prst="rect">
            <a:avLst/>
          </a:prstGeom>
        </p:spPr>
        <p:txBody>
          <a:bodyPr vert="horz" lIns="0" tIns="0" rIns="0" bIns="0" rtlCol="0" anchor="t" anchorCtr="0">
            <a:noAutofit/>
          </a:bodyPr>
          <a:lstStyle/>
          <a:p>
            <a:pPr algn="ctr">
              <a:lnSpc>
                <a:spcPct val="110833"/>
              </a:lnSpc>
            </a:pPr>
            <a:r>
              <a:rPr lang="zh-CN" altLang="en-US" sz="3600" spc="360" dirty="0">
                <a:solidFill>
                  <a:srgbClr val="434343"/>
                </a:solidFill>
                <a:latin typeface="OPPOSans-B"/>
                <a:ea typeface="OPPOSans-B"/>
              </a:rPr>
              <a:t>存在问题</a:t>
            </a:r>
            <a:r>
              <a:rPr lang="zh-CN" altLang="en-US" sz="3600" b="0" i="0" spc="360" dirty="0">
                <a:solidFill>
                  <a:srgbClr val="434343"/>
                </a:solidFill>
                <a:latin typeface="OPPOSans-B"/>
                <a:ea typeface="OPPOSans-B"/>
              </a:rPr>
              <a:t>分析</a:t>
            </a:r>
            <a:endParaRPr lang="zh-CN" altLang="en-US" dirty="0"/>
          </a:p>
        </p:txBody>
      </p:sp>
      <p:pic>
        <p:nvPicPr>
          <p:cNvPr id="91208" name="image 1208"/>
          <p:cNvPicPr>
            <a:picLocks noChangeAspect="1"/>
          </p:cNvPicPr>
          <p:nvPr/>
        </p:nvPicPr>
        <p:blipFill>
          <a:blip r:embed="rId5"/>
          <a:srcRect/>
          <a:stretch>
            <a:fillRect/>
          </a:stretch>
        </p:blipFill>
        <p:spPr>
          <a:xfrm>
            <a:off x="11779267" y="4479701"/>
            <a:ext cx="794197" cy="794197"/>
          </a:xfrm>
          <a:prstGeom prst="rect">
            <a:avLst/>
          </a:prstGeom>
        </p:spPr>
      </p:pic>
      <p:sp>
        <p:nvSpPr>
          <p:cNvPr id="1209" name="Object 1209"/>
          <p:cNvSpPr txBox="1"/>
          <p:nvPr/>
        </p:nvSpPr>
        <p:spPr>
          <a:xfrm>
            <a:off x="1934748" y="8563702"/>
            <a:ext cx="5922860" cy="1830240"/>
          </a:xfrm>
          <a:prstGeom prst="rect">
            <a:avLst/>
          </a:prstGeom>
        </p:spPr>
        <p:txBody>
          <a:bodyPr vert="horz" lIns="0" tIns="0" rIns="0" bIns="0" rtlCol="0" anchor="t" anchorCtr="0">
            <a:noAutofit/>
          </a:bodyPr>
          <a:lstStyle/>
          <a:p>
            <a:pPr>
              <a:lnSpc>
                <a:spcPct val="133333"/>
              </a:lnSpc>
            </a:pPr>
            <a:r>
              <a:rPr lang="zh-CN" sz="3000" b="0" i="0" dirty="0">
                <a:solidFill>
                  <a:srgbClr val="898989"/>
                </a:solidFill>
                <a:latin typeface="OPPOSans-R"/>
                <a:ea typeface="OPPOSans-R"/>
              </a:rPr>
              <a:t>本文以实证调研为基础，</a:t>
            </a:r>
            <a:r>
              <a:rPr lang="zh-CN" altLang="en-US" sz="3000" dirty="0">
                <a:solidFill>
                  <a:srgbClr val="898989"/>
                </a:solidFill>
                <a:latin typeface="OPPOSans-R"/>
                <a:ea typeface="OPPOSans-R"/>
              </a:rPr>
              <a:t>对近几年海外纪录片跨文化传播成功进行具像化分析，总结纪录片跨文化传播的必要性</a:t>
            </a:r>
            <a:endParaRPr lang="zh-CN" altLang="en-US" dirty="0"/>
          </a:p>
        </p:txBody>
      </p:sp>
      <p:sp>
        <p:nvSpPr>
          <p:cNvPr id="12010" name="Object 12010"/>
          <p:cNvSpPr txBox="1"/>
          <p:nvPr/>
        </p:nvSpPr>
        <p:spPr>
          <a:xfrm>
            <a:off x="1783203" y="6377800"/>
            <a:ext cx="5592400" cy="1194740"/>
          </a:xfrm>
          <a:prstGeom prst="rect">
            <a:avLst/>
          </a:prstGeom>
        </p:spPr>
        <p:txBody>
          <a:bodyPr vert="horz" lIns="0" tIns="0" rIns="0" bIns="0" rtlCol="0" anchor="t" anchorCtr="0">
            <a:noAutofit/>
          </a:bodyPr>
          <a:lstStyle/>
          <a:p>
            <a:pPr algn="ctr">
              <a:lnSpc>
                <a:spcPct val="110833"/>
              </a:lnSpc>
            </a:pPr>
            <a:r>
              <a:rPr lang="zh-CN" altLang="en-US" sz="3600" spc="360" dirty="0">
                <a:solidFill>
                  <a:srgbClr val="434343"/>
                </a:solidFill>
                <a:latin typeface="OPPOSans-B"/>
                <a:ea typeface="OPPOSans-B"/>
              </a:rPr>
              <a:t>重要性分析</a:t>
            </a:r>
          </a:p>
        </p:txBody>
      </p:sp>
      <p:pic>
        <p:nvPicPr>
          <p:cNvPr id="912011" name="image 12011"/>
          <p:cNvPicPr>
            <a:picLocks noChangeAspect="1"/>
          </p:cNvPicPr>
          <p:nvPr/>
        </p:nvPicPr>
        <p:blipFill>
          <a:blip r:embed="rId5"/>
          <a:srcRect/>
          <a:stretch>
            <a:fillRect/>
          </a:stretch>
        </p:blipFill>
        <p:spPr>
          <a:xfrm>
            <a:off x="4172534" y="4495352"/>
            <a:ext cx="794197" cy="794197"/>
          </a:xfrm>
          <a:prstGeom prst="rect">
            <a:avLst/>
          </a:prstGeom>
        </p:spPr>
      </p:pic>
      <p:pic>
        <p:nvPicPr>
          <p:cNvPr id="912012" name="image 12012"/>
          <p:cNvPicPr>
            <a:picLocks noChangeAspect="1"/>
          </p:cNvPicPr>
          <p:nvPr/>
        </p:nvPicPr>
        <p:blipFill>
          <a:blip r:embed="rId6"/>
          <a:srcRect/>
          <a:stretch>
            <a:fillRect/>
          </a:stretch>
        </p:blipFill>
        <p:spPr>
          <a:xfrm>
            <a:off x="11732027" y="2610129"/>
            <a:ext cx="919945" cy="919945"/>
          </a:xfrm>
          <a:prstGeom prst="rect">
            <a:avLst/>
          </a:prstGeom>
        </p:spPr>
      </p:pic>
      <p:sp>
        <p:nvSpPr>
          <p:cNvPr id="12013" name="Object 12013"/>
          <p:cNvSpPr txBox="1"/>
          <p:nvPr/>
        </p:nvSpPr>
        <p:spPr>
          <a:xfrm>
            <a:off x="1663700" y="732790"/>
            <a:ext cx="5274650" cy="1194740"/>
          </a:xfrm>
          <a:prstGeom prst="rect">
            <a:avLst/>
          </a:prstGeom>
        </p:spPr>
        <p:txBody>
          <a:bodyPr vert="horz" lIns="0" tIns="0" rIns="0" bIns="0" rtlCol="0" anchor="t" anchorCtr="0">
            <a:noAutofit/>
          </a:bodyPr>
          <a:lstStyle/>
          <a:p>
            <a:pPr algn="l">
              <a:lnSpc>
                <a:spcPct val="110833"/>
              </a:lnSpc>
            </a:pPr>
            <a:r>
              <a:rPr lang="zh-CN" sz="3600" b="0" i="0" spc="360" dirty="0">
                <a:solidFill>
                  <a:srgbClr val="313131"/>
                </a:solidFill>
                <a:latin typeface="OPPOSans-B"/>
                <a:ea typeface="OPPOSans-B"/>
              </a:rPr>
              <a:t>2.1</a:t>
            </a:r>
            <a:endParaRPr lang="zh-CN" altLang="en-US" sz="3600" dirty="0"/>
          </a:p>
          <a:p>
            <a:pPr algn="l">
              <a:lnSpc>
                <a:spcPct val="110833"/>
              </a:lnSpc>
            </a:pPr>
            <a:r>
              <a:rPr lang="zh-CN" altLang="en-US" sz="3600" spc="360" dirty="0">
                <a:solidFill>
                  <a:srgbClr val="313131"/>
                </a:solidFill>
                <a:latin typeface="OPPOSans-B"/>
                <a:ea typeface="OPPOSans-B"/>
              </a:rPr>
              <a:t>研究思路</a:t>
            </a:r>
            <a:endParaRPr lang="zh-CN" altLang="en-US" dirty="0"/>
          </a:p>
        </p:txBody>
      </p:sp>
      <p:pic>
        <p:nvPicPr>
          <p:cNvPr id="912014" name="image 12014"/>
          <p:cNvPicPr>
            <a:picLocks noChangeAspect="1"/>
          </p:cNvPicPr>
          <p:nvPr/>
        </p:nvPicPr>
        <p:blipFill>
          <a:blip r:embed="rId7"/>
          <a:srcRect/>
          <a:stretch>
            <a:fillRect/>
          </a:stretch>
        </p:blipFill>
        <p:spPr>
          <a:xfrm>
            <a:off x="0" y="698500"/>
            <a:ext cx="1308100" cy="1143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1059</Words>
  <Application>Microsoft Macintosh PowerPoint</Application>
  <PresentationFormat>自定义</PresentationFormat>
  <Paragraphs>95</Paragraphs>
  <Slides>14</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14</vt:i4>
      </vt:variant>
    </vt:vector>
  </HeadingPairs>
  <TitlesOfParts>
    <vt:vector size="19" baseType="lpstr">
      <vt:lpstr>SourceHanSansSC-Regular</vt:lpstr>
      <vt:lpstr>Arial</vt:lpstr>
      <vt:lpstr>OPPOSans-B</vt:lpstr>
      <vt:lpstr>OPPOSans-R</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稿定设计</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稿定设计 ppt</dc:title>
  <dc:subject>www.gaoding.com</dc:subject>
  <dc:creator>稿定设计</dc:creator>
  <cp:lastModifiedBy>吉 凯熙</cp:lastModifiedBy>
  <cp:revision>4</cp:revision>
  <dcterms:created xsi:type="dcterms:W3CDTF">2022-04-26T05:13:51Z</dcterms:created>
  <dcterms:modified xsi:type="dcterms:W3CDTF">2022-04-26T08:03:46Z</dcterms:modified>
</cp:coreProperties>
</file>